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79"/>
  </p:notesMasterIdLst>
  <p:sldIdLst>
    <p:sldId id="277" r:id="rId3"/>
    <p:sldId id="441" r:id="rId4"/>
    <p:sldId id="450" r:id="rId5"/>
    <p:sldId id="451" r:id="rId6"/>
    <p:sldId id="452" r:id="rId7"/>
    <p:sldId id="411" r:id="rId8"/>
    <p:sldId id="453" r:id="rId9"/>
    <p:sldId id="454" r:id="rId10"/>
    <p:sldId id="413" r:id="rId11"/>
    <p:sldId id="378" r:id="rId12"/>
    <p:sldId id="418" r:id="rId13"/>
    <p:sldId id="279" r:id="rId14"/>
    <p:sldId id="280" r:id="rId15"/>
    <p:sldId id="456" r:id="rId16"/>
    <p:sldId id="461" r:id="rId17"/>
    <p:sldId id="457" r:id="rId18"/>
    <p:sldId id="476" r:id="rId19"/>
    <p:sldId id="477" r:id="rId20"/>
    <p:sldId id="458" r:id="rId21"/>
    <p:sldId id="470" r:id="rId22"/>
    <p:sldId id="471" r:id="rId23"/>
    <p:sldId id="459" r:id="rId24"/>
    <p:sldId id="460" r:id="rId25"/>
    <p:sldId id="462" r:id="rId26"/>
    <p:sldId id="463" r:id="rId27"/>
    <p:sldId id="464" r:id="rId28"/>
    <p:sldId id="465" r:id="rId29"/>
    <p:sldId id="466" r:id="rId30"/>
    <p:sldId id="274" r:id="rId31"/>
    <p:sldId id="425" r:id="rId32"/>
    <p:sldId id="397" r:id="rId33"/>
    <p:sldId id="439" r:id="rId34"/>
    <p:sldId id="440" r:id="rId35"/>
    <p:sldId id="455" r:id="rId36"/>
    <p:sldId id="262" r:id="rId37"/>
    <p:sldId id="433" r:id="rId38"/>
    <p:sldId id="442" r:id="rId39"/>
    <p:sldId id="443" r:id="rId40"/>
    <p:sldId id="444" r:id="rId41"/>
    <p:sldId id="472" r:id="rId42"/>
    <p:sldId id="473" r:id="rId43"/>
    <p:sldId id="435" r:id="rId44"/>
    <p:sldId id="436" r:id="rId45"/>
    <p:sldId id="437" r:id="rId46"/>
    <p:sldId id="445" r:id="rId47"/>
    <p:sldId id="448" r:id="rId48"/>
    <p:sldId id="447" r:id="rId49"/>
    <p:sldId id="449" r:id="rId50"/>
    <p:sldId id="446" r:id="rId51"/>
    <p:sldId id="467" r:id="rId52"/>
    <p:sldId id="468" r:id="rId53"/>
    <p:sldId id="469" r:id="rId54"/>
    <p:sldId id="434" r:id="rId55"/>
    <p:sldId id="353" r:id="rId56"/>
    <p:sldId id="358" r:id="rId57"/>
    <p:sldId id="352" r:id="rId58"/>
    <p:sldId id="351" r:id="rId59"/>
    <p:sldId id="354" r:id="rId60"/>
    <p:sldId id="357" r:id="rId61"/>
    <p:sldId id="341" r:id="rId62"/>
    <p:sldId id="320" r:id="rId63"/>
    <p:sldId id="321" r:id="rId64"/>
    <p:sldId id="322" r:id="rId65"/>
    <p:sldId id="323" r:id="rId66"/>
    <p:sldId id="324" r:id="rId67"/>
    <p:sldId id="325" r:id="rId68"/>
    <p:sldId id="326" r:id="rId69"/>
    <p:sldId id="328" r:id="rId70"/>
    <p:sldId id="329" r:id="rId71"/>
    <p:sldId id="330" r:id="rId72"/>
    <p:sldId id="331" r:id="rId73"/>
    <p:sldId id="475" r:id="rId74"/>
    <p:sldId id="332" r:id="rId75"/>
    <p:sldId id="333" r:id="rId76"/>
    <p:sldId id="474" r:id="rId77"/>
    <p:sldId id="438" r:id="rId78"/>
  </p:sldIdLst>
  <p:sldSz cx="9144000" cy="5149850"/>
  <p:notesSz cx="6858000" cy="9144000"/>
  <p:custDataLst>
    <p:tags r:id="rId80"/>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84" autoAdjust="0"/>
    <p:restoredTop sz="91470" autoAdjust="0"/>
  </p:normalViewPr>
  <p:slideViewPr>
    <p:cSldViewPr showGuides="1">
      <p:cViewPr varScale="1">
        <p:scale>
          <a:sx n="108" d="100"/>
          <a:sy n="108" d="100"/>
        </p:scale>
        <p:origin x="552" y="184"/>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A9F9B6-7E39-4432-BDDE-315EE502332E}"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DF5712A2-6474-4D8E-8F17-F0926E9F6356}">
      <dgm:prSet phldrT="[Text]" custT="1"/>
      <dgm:spPr>
        <a:solidFill>
          <a:schemeClr val="tx2"/>
        </a:solidFill>
      </dgm:spPr>
      <dgm:t>
        <a:bodyPr/>
        <a:lstStyle/>
        <a:p>
          <a:r>
            <a:rPr lang="de-DE" sz="1600" dirty="0"/>
            <a:t>Kooperationsprinzip</a:t>
          </a:r>
        </a:p>
      </dgm:t>
    </dgm:pt>
    <dgm:pt modelId="{681AE568-3B78-49C8-BB2E-7208A00B10BC}" type="parTrans" cxnId="{DBCA2F30-0012-4188-B763-403DBEFC266A}">
      <dgm:prSet/>
      <dgm:spPr/>
      <dgm:t>
        <a:bodyPr/>
        <a:lstStyle/>
        <a:p>
          <a:endParaRPr lang="de-DE"/>
        </a:p>
      </dgm:t>
    </dgm:pt>
    <dgm:pt modelId="{EBFC3759-6BAB-492E-B167-A4AEA500E00A}" type="sibTrans" cxnId="{DBCA2F30-0012-4188-B763-403DBEFC266A}">
      <dgm:prSet/>
      <dgm:spPr/>
      <dgm:t>
        <a:bodyPr/>
        <a:lstStyle/>
        <a:p>
          <a:endParaRPr lang="de-DE"/>
        </a:p>
      </dgm:t>
    </dgm:pt>
    <dgm:pt modelId="{12FB59FA-D684-489C-9F39-D80A49FD98AA}">
      <dgm:prSet phldrT="[Text]" custT="1"/>
      <dgm:spPr>
        <a:solidFill>
          <a:schemeClr val="accent3">
            <a:lumMod val="75000"/>
          </a:schemeClr>
        </a:solidFill>
        <a:ln>
          <a:noFill/>
        </a:ln>
      </dgm:spPr>
      <dgm:t>
        <a:bodyPr/>
        <a:lstStyle/>
        <a:p>
          <a:r>
            <a:rPr lang="de-DE" sz="1600" dirty="0"/>
            <a:t>Quantität</a:t>
          </a:r>
        </a:p>
      </dgm:t>
    </dgm:pt>
    <dgm:pt modelId="{B088B85E-EADE-409F-A9C7-1EF321369C3A}" type="parTrans" cxnId="{796E7A11-0052-429A-9F52-F24F22A523F7}">
      <dgm:prSet/>
      <dgm:spPr>
        <a:solidFill>
          <a:schemeClr val="tx2"/>
        </a:solidFill>
        <a:ln w="19050">
          <a:solidFill>
            <a:schemeClr val="tx2"/>
          </a:solidFill>
        </a:ln>
      </dgm:spPr>
      <dgm:t>
        <a:bodyPr/>
        <a:lstStyle/>
        <a:p>
          <a:endParaRPr lang="de-DE"/>
        </a:p>
      </dgm:t>
    </dgm:pt>
    <dgm:pt modelId="{4B879B14-00D9-444C-B18A-6105CABDF3A9}" type="sibTrans" cxnId="{796E7A11-0052-429A-9F52-F24F22A523F7}">
      <dgm:prSet/>
      <dgm:spPr/>
      <dgm:t>
        <a:bodyPr/>
        <a:lstStyle/>
        <a:p>
          <a:endParaRPr lang="de-DE"/>
        </a:p>
      </dgm:t>
    </dgm:pt>
    <dgm:pt modelId="{AC872961-C7C3-454A-B667-EF79B08912C0}">
      <dgm:prSet phldrT="[Text]" custT="1"/>
      <dgm:spPr>
        <a:solidFill>
          <a:schemeClr val="accent4">
            <a:lumMod val="75000"/>
          </a:schemeClr>
        </a:solidFill>
        <a:ln>
          <a:noFill/>
        </a:ln>
      </dgm:spPr>
      <dgm:t>
        <a:bodyPr/>
        <a:lstStyle/>
        <a:p>
          <a:r>
            <a:rPr lang="de-DE" sz="1600" dirty="0"/>
            <a:t>Qualität</a:t>
          </a:r>
        </a:p>
      </dgm:t>
    </dgm:pt>
    <dgm:pt modelId="{2D3D4EAE-6697-4D3A-AB58-B6CD5CB363AC}" type="parTrans" cxnId="{BDA9D00E-7D4F-42E7-9537-578532C48838}">
      <dgm:prSet/>
      <dgm:spPr>
        <a:ln w="19050">
          <a:solidFill>
            <a:schemeClr val="tx2"/>
          </a:solidFill>
        </a:ln>
      </dgm:spPr>
      <dgm:t>
        <a:bodyPr/>
        <a:lstStyle/>
        <a:p>
          <a:endParaRPr lang="de-DE"/>
        </a:p>
      </dgm:t>
    </dgm:pt>
    <dgm:pt modelId="{17BDAFA2-0B9E-49D6-B945-48CF62D74BEE}" type="sibTrans" cxnId="{BDA9D00E-7D4F-42E7-9537-578532C48838}">
      <dgm:prSet/>
      <dgm:spPr/>
      <dgm:t>
        <a:bodyPr/>
        <a:lstStyle/>
        <a:p>
          <a:endParaRPr lang="de-DE"/>
        </a:p>
      </dgm:t>
    </dgm:pt>
    <dgm:pt modelId="{2CADC955-69E6-4870-8C33-73F00469F994}">
      <dgm:prSet phldrT="[Text]" custT="1"/>
      <dgm:spPr>
        <a:solidFill>
          <a:srgbClr val="00B050"/>
        </a:solidFill>
        <a:ln>
          <a:noFill/>
        </a:ln>
      </dgm:spPr>
      <dgm:t>
        <a:bodyPr/>
        <a:lstStyle/>
        <a:p>
          <a:r>
            <a:rPr lang="de-DE" sz="1600" dirty="0"/>
            <a:t>Relation</a:t>
          </a:r>
        </a:p>
      </dgm:t>
    </dgm:pt>
    <dgm:pt modelId="{8A2CE3B8-87B4-4127-8C35-997EB50700CD}" type="parTrans" cxnId="{EDCB4796-DA37-4F59-AE0C-0665E5791A39}">
      <dgm:prSet/>
      <dgm:spPr>
        <a:ln w="19050">
          <a:solidFill>
            <a:schemeClr val="tx2"/>
          </a:solidFill>
        </a:ln>
      </dgm:spPr>
      <dgm:t>
        <a:bodyPr/>
        <a:lstStyle/>
        <a:p>
          <a:endParaRPr lang="de-DE"/>
        </a:p>
      </dgm:t>
    </dgm:pt>
    <dgm:pt modelId="{567D8545-E9BE-4B71-A922-D3018C666718}" type="sibTrans" cxnId="{EDCB4796-DA37-4F59-AE0C-0665E5791A39}">
      <dgm:prSet/>
      <dgm:spPr/>
      <dgm:t>
        <a:bodyPr/>
        <a:lstStyle/>
        <a:p>
          <a:endParaRPr lang="de-DE"/>
        </a:p>
      </dgm:t>
    </dgm:pt>
    <dgm:pt modelId="{9B3B750A-CDE6-45AD-B90F-7028857EBC80}">
      <dgm:prSet custT="1"/>
      <dgm:spPr>
        <a:solidFill>
          <a:schemeClr val="accent6">
            <a:lumMod val="50000"/>
          </a:schemeClr>
        </a:solidFill>
        <a:ln>
          <a:noFill/>
        </a:ln>
      </dgm:spPr>
      <dgm:t>
        <a:bodyPr/>
        <a:lstStyle/>
        <a:p>
          <a:r>
            <a:rPr lang="de-DE" sz="1600" dirty="0"/>
            <a:t>Modalität</a:t>
          </a:r>
        </a:p>
      </dgm:t>
    </dgm:pt>
    <dgm:pt modelId="{669EADA8-E3E3-441F-A1AA-3C430B31EE65}" type="parTrans" cxnId="{F55172F0-A3F7-4062-BA97-37F336479328}">
      <dgm:prSet/>
      <dgm:spPr>
        <a:ln w="19050">
          <a:solidFill>
            <a:schemeClr val="tx2"/>
          </a:solidFill>
        </a:ln>
      </dgm:spPr>
      <dgm:t>
        <a:bodyPr/>
        <a:lstStyle/>
        <a:p>
          <a:endParaRPr lang="de-DE"/>
        </a:p>
      </dgm:t>
    </dgm:pt>
    <dgm:pt modelId="{DF416621-89EC-4696-8E5A-F679D6AE254F}" type="sibTrans" cxnId="{F55172F0-A3F7-4062-BA97-37F336479328}">
      <dgm:prSet/>
      <dgm:spPr/>
      <dgm:t>
        <a:bodyPr/>
        <a:lstStyle/>
        <a:p>
          <a:endParaRPr lang="de-DE"/>
        </a:p>
      </dgm:t>
    </dgm:pt>
    <dgm:pt modelId="{74229905-75B3-4885-B094-3F8CDAC0EBAC}" type="pres">
      <dgm:prSet presAssocID="{18A9F9B6-7E39-4432-BDDE-315EE502332E}" presName="hierChild1" presStyleCnt="0">
        <dgm:presLayoutVars>
          <dgm:orgChart val="1"/>
          <dgm:chPref val="1"/>
          <dgm:dir/>
          <dgm:animOne val="branch"/>
          <dgm:animLvl val="lvl"/>
          <dgm:resizeHandles/>
        </dgm:presLayoutVars>
      </dgm:prSet>
      <dgm:spPr/>
    </dgm:pt>
    <dgm:pt modelId="{3AC04827-24B5-4C81-B6F0-1D283AB5E43E}" type="pres">
      <dgm:prSet presAssocID="{DF5712A2-6474-4D8E-8F17-F0926E9F6356}" presName="hierRoot1" presStyleCnt="0">
        <dgm:presLayoutVars>
          <dgm:hierBranch val="init"/>
        </dgm:presLayoutVars>
      </dgm:prSet>
      <dgm:spPr/>
    </dgm:pt>
    <dgm:pt modelId="{6639D7C5-5DCB-418F-AD80-0D903546F7F5}" type="pres">
      <dgm:prSet presAssocID="{DF5712A2-6474-4D8E-8F17-F0926E9F6356}" presName="rootComposite1" presStyleCnt="0"/>
      <dgm:spPr/>
    </dgm:pt>
    <dgm:pt modelId="{7A5A81DA-4D39-4725-9A93-C16159A09657}" type="pres">
      <dgm:prSet presAssocID="{DF5712A2-6474-4D8E-8F17-F0926E9F6356}" presName="rootText1" presStyleLbl="node0" presStyleIdx="0" presStyleCnt="1" custScaleX="160591" custScaleY="77543" custLinFactNeighborX="-3388" custLinFactNeighborY="-48506">
        <dgm:presLayoutVars>
          <dgm:chPref val="3"/>
        </dgm:presLayoutVars>
      </dgm:prSet>
      <dgm:spPr/>
    </dgm:pt>
    <dgm:pt modelId="{AAB2633A-7481-45B6-ACDB-3B77DF3665E1}" type="pres">
      <dgm:prSet presAssocID="{DF5712A2-6474-4D8E-8F17-F0926E9F6356}" presName="rootConnector1" presStyleLbl="node1" presStyleIdx="0" presStyleCnt="0"/>
      <dgm:spPr/>
    </dgm:pt>
    <dgm:pt modelId="{625F9630-A52F-4A52-A101-00F5C8E05886}" type="pres">
      <dgm:prSet presAssocID="{DF5712A2-6474-4D8E-8F17-F0926E9F6356}" presName="hierChild2" presStyleCnt="0"/>
      <dgm:spPr/>
    </dgm:pt>
    <dgm:pt modelId="{3DF4C4E5-F2EB-438D-A289-2204B0CB8A13}" type="pres">
      <dgm:prSet presAssocID="{B088B85E-EADE-409F-A9C7-1EF321369C3A}" presName="Name37" presStyleLbl="parChTrans1D2" presStyleIdx="0" presStyleCnt="4"/>
      <dgm:spPr/>
    </dgm:pt>
    <dgm:pt modelId="{3A8D9A3A-2334-4050-AE74-49167FCFC199}" type="pres">
      <dgm:prSet presAssocID="{12FB59FA-D684-489C-9F39-D80A49FD98AA}" presName="hierRoot2" presStyleCnt="0">
        <dgm:presLayoutVars>
          <dgm:hierBranch val="init"/>
        </dgm:presLayoutVars>
      </dgm:prSet>
      <dgm:spPr/>
    </dgm:pt>
    <dgm:pt modelId="{2C34F2F4-2C5B-4660-99C7-0E21A9D5C640}" type="pres">
      <dgm:prSet presAssocID="{12FB59FA-D684-489C-9F39-D80A49FD98AA}" presName="rootComposite" presStyleCnt="0"/>
      <dgm:spPr/>
    </dgm:pt>
    <dgm:pt modelId="{9812E2E6-FAFB-40B3-8884-462A4440C9EE}" type="pres">
      <dgm:prSet presAssocID="{12FB59FA-D684-489C-9F39-D80A49FD98AA}" presName="rootText" presStyleLbl="node2" presStyleIdx="0" presStyleCnt="4" custScaleX="91451" custScaleY="124941">
        <dgm:presLayoutVars>
          <dgm:chPref val="3"/>
        </dgm:presLayoutVars>
      </dgm:prSet>
      <dgm:spPr>
        <a:prstGeom prst="downArrowCallout">
          <a:avLst/>
        </a:prstGeom>
      </dgm:spPr>
    </dgm:pt>
    <dgm:pt modelId="{A03C4CAF-178D-4FCE-97D8-7C1388A4DAFB}" type="pres">
      <dgm:prSet presAssocID="{12FB59FA-D684-489C-9F39-D80A49FD98AA}" presName="rootConnector" presStyleLbl="node2" presStyleIdx="0" presStyleCnt="4"/>
      <dgm:spPr/>
    </dgm:pt>
    <dgm:pt modelId="{10809472-C7A1-423E-B093-D6D83BFF7962}" type="pres">
      <dgm:prSet presAssocID="{12FB59FA-D684-489C-9F39-D80A49FD98AA}" presName="hierChild4" presStyleCnt="0"/>
      <dgm:spPr/>
    </dgm:pt>
    <dgm:pt modelId="{66371C26-D691-42C8-A59D-90264A8B4AAB}" type="pres">
      <dgm:prSet presAssocID="{12FB59FA-D684-489C-9F39-D80A49FD98AA}" presName="hierChild5" presStyleCnt="0"/>
      <dgm:spPr/>
    </dgm:pt>
    <dgm:pt modelId="{730699E0-33E0-4D2F-ACDE-E7DC5431D9AF}" type="pres">
      <dgm:prSet presAssocID="{2D3D4EAE-6697-4D3A-AB58-B6CD5CB363AC}" presName="Name37" presStyleLbl="parChTrans1D2" presStyleIdx="1" presStyleCnt="4"/>
      <dgm:spPr/>
    </dgm:pt>
    <dgm:pt modelId="{EF474CB1-D840-46D7-8DCB-9B9613BE5EEA}" type="pres">
      <dgm:prSet presAssocID="{AC872961-C7C3-454A-B667-EF79B08912C0}" presName="hierRoot2" presStyleCnt="0">
        <dgm:presLayoutVars>
          <dgm:hierBranch val="init"/>
        </dgm:presLayoutVars>
      </dgm:prSet>
      <dgm:spPr/>
    </dgm:pt>
    <dgm:pt modelId="{1B1594C4-27DD-4337-9FDB-E85EB060BD4B}" type="pres">
      <dgm:prSet presAssocID="{AC872961-C7C3-454A-B667-EF79B08912C0}" presName="rootComposite" presStyleCnt="0"/>
      <dgm:spPr/>
    </dgm:pt>
    <dgm:pt modelId="{9A34A302-4202-4F0E-8AEA-02B186C8C512}" type="pres">
      <dgm:prSet presAssocID="{AC872961-C7C3-454A-B667-EF79B08912C0}" presName="rootText" presStyleLbl="node2" presStyleIdx="1" presStyleCnt="4" custScaleX="91451" custScaleY="124941">
        <dgm:presLayoutVars>
          <dgm:chPref val="3"/>
        </dgm:presLayoutVars>
      </dgm:prSet>
      <dgm:spPr>
        <a:prstGeom prst="downArrowCallout">
          <a:avLst/>
        </a:prstGeom>
      </dgm:spPr>
    </dgm:pt>
    <dgm:pt modelId="{63531FBA-ABC7-4306-82FC-B86DA90562E6}" type="pres">
      <dgm:prSet presAssocID="{AC872961-C7C3-454A-B667-EF79B08912C0}" presName="rootConnector" presStyleLbl="node2" presStyleIdx="1" presStyleCnt="4"/>
      <dgm:spPr/>
    </dgm:pt>
    <dgm:pt modelId="{318F8902-EC41-47AB-AF66-6CF9D01B7048}" type="pres">
      <dgm:prSet presAssocID="{AC872961-C7C3-454A-B667-EF79B08912C0}" presName="hierChild4" presStyleCnt="0"/>
      <dgm:spPr/>
    </dgm:pt>
    <dgm:pt modelId="{A54E4111-0E1E-47AB-8329-1EDBBA113BA4}" type="pres">
      <dgm:prSet presAssocID="{AC872961-C7C3-454A-B667-EF79B08912C0}" presName="hierChild5" presStyleCnt="0"/>
      <dgm:spPr/>
    </dgm:pt>
    <dgm:pt modelId="{E98EB1D0-D591-42FF-BE47-A9A2616D0996}" type="pres">
      <dgm:prSet presAssocID="{8A2CE3B8-87B4-4127-8C35-997EB50700CD}" presName="Name37" presStyleLbl="parChTrans1D2" presStyleIdx="2" presStyleCnt="4"/>
      <dgm:spPr/>
    </dgm:pt>
    <dgm:pt modelId="{01276D4E-D7F5-4680-A6D3-D498EE020140}" type="pres">
      <dgm:prSet presAssocID="{2CADC955-69E6-4870-8C33-73F00469F994}" presName="hierRoot2" presStyleCnt="0">
        <dgm:presLayoutVars>
          <dgm:hierBranch val="init"/>
        </dgm:presLayoutVars>
      </dgm:prSet>
      <dgm:spPr/>
    </dgm:pt>
    <dgm:pt modelId="{E53E569C-3C2A-433A-A17B-8A9282BAC7F2}" type="pres">
      <dgm:prSet presAssocID="{2CADC955-69E6-4870-8C33-73F00469F994}" presName="rootComposite" presStyleCnt="0"/>
      <dgm:spPr/>
    </dgm:pt>
    <dgm:pt modelId="{FC000DF3-666B-4923-B9D4-91F4CB22AE6C}" type="pres">
      <dgm:prSet presAssocID="{2CADC955-69E6-4870-8C33-73F00469F994}" presName="rootText" presStyleLbl="node2" presStyleIdx="2" presStyleCnt="4" custScaleX="91451" custScaleY="124941">
        <dgm:presLayoutVars>
          <dgm:chPref val="3"/>
        </dgm:presLayoutVars>
      </dgm:prSet>
      <dgm:spPr>
        <a:prstGeom prst="downArrowCallout">
          <a:avLst/>
        </a:prstGeom>
      </dgm:spPr>
    </dgm:pt>
    <dgm:pt modelId="{2FF6E376-A1A8-46D2-84DF-95EC976AB12C}" type="pres">
      <dgm:prSet presAssocID="{2CADC955-69E6-4870-8C33-73F00469F994}" presName="rootConnector" presStyleLbl="node2" presStyleIdx="2" presStyleCnt="4"/>
      <dgm:spPr/>
    </dgm:pt>
    <dgm:pt modelId="{73D32B72-9A08-404C-8B51-740ED880D7B6}" type="pres">
      <dgm:prSet presAssocID="{2CADC955-69E6-4870-8C33-73F00469F994}" presName="hierChild4" presStyleCnt="0"/>
      <dgm:spPr/>
    </dgm:pt>
    <dgm:pt modelId="{15EE4626-7B86-4596-BE23-6FBB4403B0E0}" type="pres">
      <dgm:prSet presAssocID="{2CADC955-69E6-4870-8C33-73F00469F994}" presName="hierChild5" presStyleCnt="0"/>
      <dgm:spPr/>
    </dgm:pt>
    <dgm:pt modelId="{63AF1F9B-A322-4FFA-A775-08679AC1BC0F}" type="pres">
      <dgm:prSet presAssocID="{669EADA8-E3E3-441F-A1AA-3C430B31EE65}" presName="Name37" presStyleLbl="parChTrans1D2" presStyleIdx="3" presStyleCnt="4"/>
      <dgm:spPr/>
    </dgm:pt>
    <dgm:pt modelId="{002954F2-2146-4EDA-8249-9337F6845A31}" type="pres">
      <dgm:prSet presAssocID="{9B3B750A-CDE6-45AD-B90F-7028857EBC80}" presName="hierRoot2" presStyleCnt="0">
        <dgm:presLayoutVars>
          <dgm:hierBranch val="init"/>
        </dgm:presLayoutVars>
      </dgm:prSet>
      <dgm:spPr/>
    </dgm:pt>
    <dgm:pt modelId="{861522DB-C1C4-44C1-BB97-D4482CF6E680}" type="pres">
      <dgm:prSet presAssocID="{9B3B750A-CDE6-45AD-B90F-7028857EBC80}" presName="rootComposite" presStyleCnt="0"/>
      <dgm:spPr/>
    </dgm:pt>
    <dgm:pt modelId="{9AEDC0F5-1B03-4E92-A6BC-1759FA39198B}" type="pres">
      <dgm:prSet presAssocID="{9B3B750A-CDE6-45AD-B90F-7028857EBC80}" presName="rootText" presStyleLbl="node2" presStyleIdx="3" presStyleCnt="4" custScaleX="91451" custScaleY="124941">
        <dgm:presLayoutVars>
          <dgm:chPref val="3"/>
        </dgm:presLayoutVars>
      </dgm:prSet>
      <dgm:spPr>
        <a:prstGeom prst="downArrowCallout">
          <a:avLst/>
        </a:prstGeom>
      </dgm:spPr>
    </dgm:pt>
    <dgm:pt modelId="{F74C7D77-7E0D-4A5F-816F-A96865AFC714}" type="pres">
      <dgm:prSet presAssocID="{9B3B750A-CDE6-45AD-B90F-7028857EBC80}" presName="rootConnector" presStyleLbl="node2" presStyleIdx="3" presStyleCnt="4"/>
      <dgm:spPr/>
    </dgm:pt>
    <dgm:pt modelId="{5960AC19-E1EF-479D-9D8A-B7F1A1DF3AE0}" type="pres">
      <dgm:prSet presAssocID="{9B3B750A-CDE6-45AD-B90F-7028857EBC80}" presName="hierChild4" presStyleCnt="0"/>
      <dgm:spPr/>
    </dgm:pt>
    <dgm:pt modelId="{9A23CA3D-68BB-4C9F-9C44-EFFB3136616A}" type="pres">
      <dgm:prSet presAssocID="{9B3B750A-CDE6-45AD-B90F-7028857EBC80}" presName="hierChild5" presStyleCnt="0"/>
      <dgm:spPr/>
    </dgm:pt>
    <dgm:pt modelId="{7074A7DD-3DE7-4CFC-9A0B-9F251EBD9FE5}" type="pres">
      <dgm:prSet presAssocID="{DF5712A2-6474-4D8E-8F17-F0926E9F6356}" presName="hierChild3" presStyleCnt="0"/>
      <dgm:spPr/>
    </dgm:pt>
  </dgm:ptLst>
  <dgm:cxnLst>
    <dgm:cxn modelId="{9AE50206-6CDA-4C5D-A786-AD3A2402BF40}" type="presOf" srcId="{9B3B750A-CDE6-45AD-B90F-7028857EBC80}" destId="{F74C7D77-7E0D-4A5F-816F-A96865AFC714}" srcOrd="1" destOrd="0" presId="urn:microsoft.com/office/officeart/2005/8/layout/orgChart1"/>
    <dgm:cxn modelId="{BDA9D00E-7D4F-42E7-9537-578532C48838}" srcId="{DF5712A2-6474-4D8E-8F17-F0926E9F6356}" destId="{AC872961-C7C3-454A-B667-EF79B08912C0}" srcOrd="1" destOrd="0" parTransId="{2D3D4EAE-6697-4D3A-AB58-B6CD5CB363AC}" sibTransId="{17BDAFA2-0B9E-49D6-B945-48CF62D74BEE}"/>
    <dgm:cxn modelId="{796E7A11-0052-429A-9F52-F24F22A523F7}" srcId="{DF5712A2-6474-4D8E-8F17-F0926E9F6356}" destId="{12FB59FA-D684-489C-9F39-D80A49FD98AA}" srcOrd="0" destOrd="0" parTransId="{B088B85E-EADE-409F-A9C7-1EF321369C3A}" sibTransId="{4B879B14-00D9-444C-B18A-6105CABDF3A9}"/>
    <dgm:cxn modelId="{3DD7571E-2F1A-4021-9E45-A19E2E51B298}" type="presOf" srcId="{AC872961-C7C3-454A-B667-EF79B08912C0}" destId="{63531FBA-ABC7-4306-82FC-B86DA90562E6}" srcOrd="1" destOrd="0" presId="urn:microsoft.com/office/officeart/2005/8/layout/orgChart1"/>
    <dgm:cxn modelId="{DBCA2F30-0012-4188-B763-403DBEFC266A}" srcId="{18A9F9B6-7E39-4432-BDDE-315EE502332E}" destId="{DF5712A2-6474-4D8E-8F17-F0926E9F6356}" srcOrd="0" destOrd="0" parTransId="{681AE568-3B78-49C8-BB2E-7208A00B10BC}" sibTransId="{EBFC3759-6BAB-492E-B167-A4AEA500E00A}"/>
    <dgm:cxn modelId="{AA74C04A-B54A-40F6-B841-A221A73CB0C6}" type="presOf" srcId="{12FB59FA-D684-489C-9F39-D80A49FD98AA}" destId="{9812E2E6-FAFB-40B3-8884-462A4440C9EE}" srcOrd="0" destOrd="0" presId="urn:microsoft.com/office/officeart/2005/8/layout/orgChart1"/>
    <dgm:cxn modelId="{5C0D5158-8258-411F-A66E-A54455CDA10F}" type="presOf" srcId="{2CADC955-69E6-4870-8C33-73F00469F994}" destId="{2FF6E376-A1A8-46D2-84DF-95EC976AB12C}" srcOrd="1" destOrd="0" presId="urn:microsoft.com/office/officeart/2005/8/layout/orgChart1"/>
    <dgm:cxn modelId="{563EDE59-B8C9-40E5-8C1B-6F9AEA1EE6BF}" type="presOf" srcId="{AC872961-C7C3-454A-B667-EF79B08912C0}" destId="{9A34A302-4202-4F0E-8AEA-02B186C8C512}" srcOrd="0" destOrd="0" presId="urn:microsoft.com/office/officeart/2005/8/layout/orgChart1"/>
    <dgm:cxn modelId="{9DBC365B-14A0-4ED3-A50D-C057C4326142}" type="presOf" srcId="{2CADC955-69E6-4870-8C33-73F00469F994}" destId="{FC000DF3-666B-4923-B9D4-91F4CB22AE6C}" srcOrd="0" destOrd="0" presId="urn:microsoft.com/office/officeart/2005/8/layout/orgChart1"/>
    <dgm:cxn modelId="{A540C86E-C4CA-4329-A963-C88D2B3A5681}" type="presOf" srcId="{DF5712A2-6474-4D8E-8F17-F0926E9F6356}" destId="{AAB2633A-7481-45B6-ACDB-3B77DF3665E1}" srcOrd="1" destOrd="0" presId="urn:microsoft.com/office/officeart/2005/8/layout/orgChart1"/>
    <dgm:cxn modelId="{5B574472-E727-476E-B53F-77FEFDBBDE79}" type="presOf" srcId="{669EADA8-E3E3-441F-A1AA-3C430B31EE65}" destId="{63AF1F9B-A322-4FFA-A775-08679AC1BC0F}" srcOrd="0" destOrd="0" presId="urn:microsoft.com/office/officeart/2005/8/layout/orgChart1"/>
    <dgm:cxn modelId="{69342A73-B789-422B-9C95-5D5631EF4501}" type="presOf" srcId="{B088B85E-EADE-409F-A9C7-1EF321369C3A}" destId="{3DF4C4E5-F2EB-438D-A289-2204B0CB8A13}" srcOrd="0" destOrd="0" presId="urn:microsoft.com/office/officeart/2005/8/layout/orgChart1"/>
    <dgm:cxn modelId="{9D21EE74-5A80-47CE-8534-2D02E0A87707}" type="presOf" srcId="{DF5712A2-6474-4D8E-8F17-F0926E9F6356}" destId="{7A5A81DA-4D39-4725-9A93-C16159A09657}" srcOrd="0" destOrd="0" presId="urn:microsoft.com/office/officeart/2005/8/layout/orgChart1"/>
    <dgm:cxn modelId="{6828718C-80A6-4F19-9752-9F3F7D347AF7}" type="presOf" srcId="{9B3B750A-CDE6-45AD-B90F-7028857EBC80}" destId="{9AEDC0F5-1B03-4E92-A6BC-1759FA39198B}" srcOrd="0" destOrd="0" presId="urn:microsoft.com/office/officeart/2005/8/layout/orgChart1"/>
    <dgm:cxn modelId="{BCA2B08D-A149-4E1F-BCFC-7AD1937ADA41}" type="presOf" srcId="{12FB59FA-D684-489C-9F39-D80A49FD98AA}" destId="{A03C4CAF-178D-4FCE-97D8-7C1388A4DAFB}" srcOrd="1" destOrd="0" presId="urn:microsoft.com/office/officeart/2005/8/layout/orgChart1"/>
    <dgm:cxn modelId="{EDCB4796-DA37-4F59-AE0C-0665E5791A39}" srcId="{DF5712A2-6474-4D8E-8F17-F0926E9F6356}" destId="{2CADC955-69E6-4870-8C33-73F00469F994}" srcOrd="2" destOrd="0" parTransId="{8A2CE3B8-87B4-4127-8C35-997EB50700CD}" sibTransId="{567D8545-E9BE-4B71-A922-D3018C666718}"/>
    <dgm:cxn modelId="{A48291D6-39B8-404C-A75C-F02DD9B5AE34}" type="presOf" srcId="{18A9F9B6-7E39-4432-BDDE-315EE502332E}" destId="{74229905-75B3-4885-B094-3F8CDAC0EBAC}" srcOrd="0" destOrd="0" presId="urn:microsoft.com/office/officeart/2005/8/layout/orgChart1"/>
    <dgm:cxn modelId="{F55172F0-A3F7-4062-BA97-37F336479328}" srcId="{DF5712A2-6474-4D8E-8F17-F0926E9F6356}" destId="{9B3B750A-CDE6-45AD-B90F-7028857EBC80}" srcOrd="3" destOrd="0" parTransId="{669EADA8-E3E3-441F-A1AA-3C430B31EE65}" sibTransId="{DF416621-89EC-4696-8E5A-F679D6AE254F}"/>
    <dgm:cxn modelId="{B12AF8F6-6499-4EAB-A471-CD7016B914D2}" type="presOf" srcId="{8A2CE3B8-87B4-4127-8C35-997EB50700CD}" destId="{E98EB1D0-D591-42FF-BE47-A9A2616D0996}" srcOrd="0" destOrd="0" presId="urn:microsoft.com/office/officeart/2005/8/layout/orgChart1"/>
    <dgm:cxn modelId="{CBE4F8F6-7843-4255-9333-5726666279DA}" type="presOf" srcId="{2D3D4EAE-6697-4D3A-AB58-B6CD5CB363AC}" destId="{730699E0-33E0-4D2F-ACDE-E7DC5431D9AF}" srcOrd="0" destOrd="0" presId="urn:microsoft.com/office/officeart/2005/8/layout/orgChart1"/>
    <dgm:cxn modelId="{575333B3-0512-4D7D-94CF-06E760DD0B00}" type="presParOf" srcId="{74229905-75B3-4885-B094-3F8CDAC0EBAC}" destId="{3AC04827-24B5-4C81-B6F0-1D283AB5E43E}" srcOrd="0" destOrd="0" presId="urn:microsoft.com/office/officeart/2005/8/layout/orgChart1"/>
    <dgm:cxn modelId="{2D245119-2981-4EA9-B117-E08E339BB005}" type="presParOf" srcId="{3AC04827-24B5-4C81-B6F0-1D283AB5E43E}" destId="{6639D7C5-5DCB-418F-AD80-0D903546F7F5}" srcOrd="0" destOrd="0" presId="urn:microsoft.com/office/officeart/2005/8/layout/orgChart1"/>
    <dgm:cxn modelId="{B5F35112-5D4A-4534-9070-5D477B3D4189}" type="presParOf" srcId="{6639D7C5-5DCB-418F-AD80-0D903546F7F5}" destId="{7A5A81DA-4D39-4725-9A93-C16159A09657}" srcOrd="0" destOrd="0" presId="urn:microsoft.com/office/officeart/2005/8/layout/orgChart1"/>
    <dgm:cxn modelId="{534CAABA-A3D8-421E-8135-CC2323790DCA}" type="presParOf" srcId="{6639D7C5-5DCB-418F-AD80-0D903546F7F5}" destId="{AAB2633A-7481-45B6-ACDB-3B77DF3665E1}" srcOrd="1" destOrd="0" presId="urn:microsoft.com/office/officeart/2005/8/layout/orgChart1"/>
    <dgm:cxn modelId="{B6B48C69-C226-4296-9C7A-0A38F06899A7}" type="presParOf" srcId="{3AC04827-24B5-4C81-B6F0-1D283AB5E43E}" destId="{625F9630-A52F-4A52-A101-00F5C8E05886}" srcOrd="1" destOrd="0" presId="urn:microsoft.com/office/officeart/2005/8/layout/orgChart1"/>
    <dgm:cxn modelId="{07AB2C88-3644-4FA7-BEFF-E317C2C927E2}" type="presParOf" srcId="{625F9630-A52F-4A52-A101-00F5C8E05886}" destId="{3DF4C4E5-F2EB-438D-A289-2204B0CB8A13}" srcOrd="0" destOrd="0" presId="urn:microsoft.com/office/officeart/2005/8/layout/orgChart1"/>
    <dgm:cxn modelId="{5CCB30EC-4E18-4B21-A5D8-C330FDBF521B}" type="presParOf" srcId="{625F9630-A52F-4A52-A101-00F5C8E05886}" destId="{3A8D9A3A-2334-4050-AE74-49167FCFC199}" srcOrd="1" destOrd="0" presId="urn:microsoft.com/office/officeart/2005/8/layout/orgChart1"/>
    <dgm:cxn modelId="{0F1DD135-04AE-45DE-9E01-1E1027256913}" type="presParOf" srcId="{3A8D9A3A-2334-4050-AE74-49167FCFC199}" destId="{2C34F2F4-2C5B-4660-99C7-0E21A9D5C640}" srcOrd="0" destOrd="0" presId="urn:microsoft.com/office/officeart/2005/8/layout/orgChart1"/>
    <dgm:cxn modelId="{FEE0C27B-0725-4691-AD92-A73E019A5FD7}" type="presParOf" srcId="{2C34F2F4-2C5B-4660-99C7-0E21A9D5C640}" destId="{9812E2E6-FAFB-40B3-8884-462A4440C9EE}" srcOrd="0" destOrd="0" presId="urn:microsoft.com/office/officeart/2005/8/layout/orgChart1"/>
    <dgm:cxn modelId="{EF4BA931-22F7-4287-963D-0206E2D86D2D}" type="presParOf" srcId="{2C34F2F4-2C5B-4660-99C7-0E21A9D5C640}" destId="{A03C4CAF-178D-4FCE-97D8-7C1388A4DAFB}" srcOrd="1" destOrd="0" presId="urn:microsoft.com/office/officeart/2005/8/layout/orgChart1"/>
    <dgm:cxn modelId="{CAF46E08-7F99-4437-9C53-3E429CAFED28}" type="presParOf" srcId="{3A8D9A3A-2334-4050-AE74-49167FCFC199}" destId="{10809472-C7A1-423E-B093-D6D83BFF7962}" srcOrd="1" destOrd="0" presId="urn:microsoft.com/office/officeart/2005/8/layout/orgChart1"/>
    <dgm:cxn modelId="{66959DF1-48E2-42B8-8ED7-274DB29307CC}" type="presParOf" srcId="{3A8D9A3A-2334-4050-AE74-49167FCFC199}" destId="{66371C26-D691-42C8-A59D-90264A8B4AAB}" srcOrd="2" destOrd="0" presId="urn:microsoft.com/office/officeart/2005/8/layout/orgChart1"/>
    <dgm:cxn modelId="{1A87CF07-484F-4DCD-B4D1-6E87A95FCF88}" type="presParOf" srcId="{625F9630-A52F-4A52-A101-00F5C8E05886}" destId="{730699E0-33E0-4D2F-ACDE-E7DC5431D9AF}" srcOrd="2" destOrd="0" presId="urn:microsoft.com/office/officeart/2005/8/layout/orgChart1"/>
    <dgm:cxn modelId="{75615D67-3DF9-40FF-A385-66D36B133BF4}" type="presParOf" srcId="{625F9630-A52F-4A52-A101-00F5C8E05886}" destId="{EF474CB1-D840-46D7-8DCB-9B9613BE5EEA}" srcOrd="3" destOrd="0" presId="urn:microsoft.com/office/officeart/2005/8/layout/orgChart1"/>
    <dgm:cxn modelId="{D6083624-49D9-4143-82DD-0863A11207CD}" type="presParOf" srcId="{EF474CB1-D840-46D7-8DCB-9B9613BE5EEA}" destId="{1B1594C4-27DD-4337-9FDB-E85EB060BD4B}" srcOrd="0" destOrd="0" presId="urn:microsoft.com/office/officeart/2005/8/layout/orgChart1"/>
    <dgm:cxn modelId="{258E380C-B33D-46B9-8E6A-A054058CE28B}" type="presParOf" srcId="{1B1594C4-27DD-4337-9FDB-E85EB060BD4B}" destId="{9A34A302-4202-4F0E-8AEA-02B186C8C512}" srcOrd="0" destOrd="0" presId="urn:microsoft.com/office/officeart/2005/8/layout/orgChart1"/>
    <dgm:cxn modelId="{5C256F82-BE3A-4DAB-B9C7-04B7A6D1ED4A}" type="presParOf" srcId="{1B1594C4-27DD-4337-9FDB-E85EB060BD4B}" destId="{63531FBA-ABC7-4306-82FC-B86DA90562E6}" srcOrd="1" destOrd="0" presId="urn:microsoft.com/office/officeart/2005/8/layout/orgChart1"/>
    <dgm:cxn modelId="{58E0C8CB-C29A-4D79-88F4-43B7AA786E36}" type="presParOf" srcId="{EF474CB1-D840-46D7-8DCB-9B9613BE5EEA}" destId="{318F8902-EC41-47AB-AF66-6CF9D01B7048}" srcOrd="1" destOrd="0" presId="urn:microsoft.com/office/officeart/2005/8/layout/orgChart1"/>
    <dgm:cxn modelId="{A0791336-B7C9-42AB-8FAC-524D3696B3B9}" type="presParOf" srcId="{EF474CB1-D840-46D7-8DCB-9B9613BE5EEA}" destId="{A54E4111-0E1E-47AB-8329-1EDBBA113BA4}" srcOrd="2" destOrd="0" presId="urn:microsoft.com/office/officeart/2005/8/layout/orgChart1"/>
    <dgm:cxn modelId="{6CD91371-B1B7-43FF-BA82-CB7E7BA8DB7A}" type="presParOf" srcId="{625F9630-A52F-4A52-A101-00F5C8E05886}" destId="{E98EB1D0-D591-42FF-BE47-A9A2616D0996}" srcOrd="4" destOrd="0" presId="urn:microsoft.com/office/officeart/2005/8/layout/orgChart1"/>
    <dgm:cxn modelId="{90C0241B-8476-4FC6-9FC2-39530BA8D433}" type="presParOf" srcId="{625F9630-A52F-4A52-A101-00F5C8E05886}" destId="{01276D4E-D7F5-4680-A6D3-D498EE020140}" srcOrd="5" destOrd="0" presId="urn:microsoft.com/office/officeart/2005/8/layout/orgChart1"/>
    <dgm:cxn modelId="{611599D9-BF0B-4CB9-B5BA-B641248C9E0A}" type="presParOf" srcId="{01276D4E-D7F5-4680-A6D3-D498EE020140}" destId="{E53E569C-3C2A-433A-A17B-8A9282BAC7F2}" srcOrd="0" destOrd="0" presId="urn:microsoft.com/office/officeart/2005/8/layout/orgChart1"/>
    <dgm:cxn modelId="{EA419FC6-4179-4ACF-8C6D-D60D0660E72E}" type="presParOf" srcId="{E53E569C-3C2A-433A-A17B-8A9282BAC7F2}" destId="{FC000DF3-666B-4923-B9D4-91F4CB22AE6C}" srcOrd="0" destOrd="0" presId="urn:microsoft.com/office/officeart/2005/8/layout/orgChart1"/>
    <dgm:cxn modelId="{ED5DF310-2E9F-4F4C-A0FF-3832034B28B8}" type="presParOf" srcId="{E53E569C-3C2A-433A-A17B-8A9282BAC7F2}" destId="{2FF6E376-A1A8-46D2-84DF-95EC976AB12C}" srcOrd="1" destOrd="0" presId="urn:microsoft.com/office/officeart/2005/8/layout/orgChart1"/>
    <dgm:cxn modelId="{1C2E39B9-6347-404A-925B-1355BD7CA387}" type="presParOf" srcId="{01276D4E-D7F5-4680-A6D3-D498EE020140}" destId="{73D32B72-9A08-404C-8B51-740ED880D7B6}" srcOrd="1" destOrd="0" presId="urn:microsoft.com/office/officeart/2005/8/layout/orgChart1"/>
    <dgm:cxn modelId="{2B1106CD-040A-4F41-97DA-D4DCB824BA5C}" type="presParOf" srcId="{01276D4E-D7F5-4680-A6D3-D498EE020140}" destId="{15EE4626-7B86-4596-BE23-6FBB4403B0E0}" srcOrd="2" destOrd="0" presId="urn:microsoft.com/office/officeart/2005/8/layout/orgChart1"/>
    <dgm:cxn modelId="{4D6717F1-CD60-4E5F-B1E2-0D95E936E873}" type="presParOf" srcId="{625F9630-A52F-4A52-A101-00F5C8E05886}" destId="{63AF1F9B-A322-4FFA-A775-08679AC1BC0F}" srcOrd="6" destOrd="0" presId="urn:microsoft.com/office/officeart/2005/8/layout/orgChart1"/>
    <dgm:cxn modelId="{492DE28B-E48C-4CAE-AB45-42130EF51330}" type="presParOf" srcId="{625F9630-A52F-4A52-A101-00F5C8E05886}" destId="{002954F2-2146-4EDA-8249-9337F6845A31}" srcOrd="7" destOrd="0" presId="urn:microsoft.com/office/officeart/2005/8/layout/orgChart1"/>
    <dgm:cxn modelId="{FB6C0E00-CC35-4184-8D79-BAC9B7DDBE6D}" type="presParOf" srcId="{002954F2-2146-4EDA-8249-9337F6845A31}" destId="{861522DB-C1C4-44C1-BB97-D4482CF6E680}" srcOrd="0" destOrd="0" presId="urn:microsoft.com/office/officeart/2005/8/layout/orgChart1"/>
    <dgm:cxn modelId="{A49CEFF4-9BC2-4F46-BE9D-6644C877450A}" type="presParOf" srcId="{861522DB-C1C4-44C1-BB97-D4482CF6E680}" destId="{9AEDC0F5-1B03-4E92-A6BC-1759FA39198B}" srcOrd="0" destOrd="0" presId="urn:microsoft.com/office/officeart/2005/8/layout/orgChart1"/>
    <dgm:cxn modelId="{B1DBA542-D10C-4D6C-9085-3B5720326256}" type="presParOf" srcId="{861522DB-C1C4-44C1-BB97-D4482CF6E680}" destId="{F74C7D77-7E0D-4A5F-816F-A96865AFC714}" srcOrd="1" destOrd="0" presId="urn:microsoft.com/office/officeart/2005/8/layout/orgChart1"/>
    <dgm:cxn modelId="{A8E5B748-DDC0-4B28-8BD2-81D393883044}" type="presParOf" srcId="{002954F2-2146-4EDA-8249-9337F6845A31}" destId="{5960AC19-E1EF-479D-9D8A-B7F1A1DF3AE0}" srcOrd="1" destOrd="0" presId="urn:microsoft.com/office/officeart/2005/8/layout/orgChart1"/>
    <dgm:cxn modelId="{D303E1D7-7B9E-43A4-83B5-6E2B781A8F4C}" type="presParOf" srcId="{002954F2-2146-4EDA-8249-9337F6845A31}" destId="{9A23CA3D-68BB-4C9F-9C44-EFFB3136616A}" srcOrd="2" destOrd="0" presId="urn:microsoft.com/office/officeart/2005/8/layout/orgChart1"/>
    <dgm:cxn modelId="{254E9B9F-457A-42B8-8F8A-0FB7E839FCFB}" type="presParOf" srcId="{3AC04827-24B5-4C81-B6F0-1D283AB5E43E}" destId="{7074A7DD-3DE7-4CFC-9A0B-9F251EBD9FE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393C22-FEAF-48FE-93CD-A1818523E5E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F6FC7F41-2519-47EB-88BF-FEF97CB215B6}">
      <dgm:prSet phldrT="[Text]" custT="1"/>
      <dgm:spPr>
        <a:solidFill>
          <a:schemeClr val="tx2"/>
        </a:solidFill>
      </dgm:spPr>
      <dgm:t>
        <a:bodyPr/>
        <a:lstStyle/>
        <a:p>
          <a:pPr algn="l"/>
          <a:r>
            <a:rPr lang="de-DE" sz="2000" dirty="0"/>
            <a:t>Maximenverstoß</a:t>
          </a:r>
        </a:p>
      </dgm:t>
    </dgm:pt>
    <dgm:pt modelId="{9675481B-391D-49E7-956A-94805CDB0C23}" type="parTrans" cxnId="{7252883A-93D2-45F2-B78E-FE040C70AD37}">
      <dgm:prSet/>
      <dgm:spPr/>
      <dgm:t>
        <a:bodyPr/>
        <a:lstStyle/>
        <a:p>
          <a:endParaRPr lang="de-DE"/>
        </a:p>
      </dgm:t>
    </dgm:pt>
    <dgm:pt modelId="{E0BC5AE8-68E2-4B5F-B647-DE020DA7778D}" type="sibTrans" cxnId="{7252883A-93D2-45F2-B78E-FE040C70AD37}">
      <dgm:prSet/>
      <dgm:spPr/>
      <dgm:t>
        <a:bodyPr/>
        <a:lstStyle/>
        <a:p>
          <a:endParaRPr lang="de-DE" dirty="0"/>
        </a:p>
      </dgm:t>
    </dgm:pt>
    <dgm:pt modelId="{A597445E-3ED4-4345-BE5D-4C58F7BD9DAE}">
      <dgm:prSet phldrT="[Text]" custT="1"/>
      <dgm:spPr>
        <a:solidFill>
          <a:schemeClr val="tx2"/>
        </a:solidFill>
      </dgm:spPr>
      <dgm:t>
        <a:bodyPr/>
        <a:lstStyle/>
        <a:p>
          <a:pPr algn="l"/>
          <a:r>
            <a:rPr lang="de-DE" sz="2000" dirty="0"/>
            <a:t>Kooperativitätsannahme</a:t>
          </a:r>
        </a:p>
      </dgm:t>
    </dgm:pt>
    <dgm:pt modelId="{9C362380-BEF1-4D74-9060-F06F4A1EF5B2}" type="parTrans" cxnId="{0AB58733-5C4C-4B26-8EF9-5CDDF8710E19}">
      <dgm:prSet/>
      <dgm:spPr/>
      <dgm:t>
        <a:bodyPr/>
        <a:lstStyle/>
        <a:p>
          <a:endParaRPr lang="de-DE"/>
        </a:p>
      </dgm:t>
    </dgm:pt>
    <dgm:pt modelId="{CD141CAB-D038-48DF-B187-131509E5E8F5}" type="sibTrans" cxnId="{0AB58733-5C4C-4B26-8EF9-5CDDF8710E19}">
      <dgm:prSet/>
      <dgm:spPr/>
      <dgm:t>
        <a:bodyPr/>
        <a:lstStyle/>
        <a:p>
          <a:endParaRPr lang="de-DE" dirty="0"/>
        </a:p>
      </dgm:t>
    </dgm:pt>
    <dgm:pt modelId="{087EAC81-4FEC-4CB1-98E0-69F952E361F5}">
      <dgm:prSet phldrT="[Text]" custT="1"/>
      <dgm:spPr>
        <a:solidFill>
          <a:schemeClr val="tx2"/>
        </a:solidFill>
      </dgm:spPr>
      <dgm:t>
        <a:bodyPr/>
        <a:lstStyle/>
        <a:p>
          <a:pPr algn="l"/>
          <a:r>
            <a:rPr lang="de-DE" sz="2000" dirty="0" err="1"/>
            <a:t>konversationelle</a:t>
          </a:r>
          <a:r>
            <a:rPr lang="de-DE" sz="2000" dirty="0"/>
            <a:t> Implikatur</a:t>
          </a:r>
        </a:p>
      </dgm:t>
    </dgm:pt>
    <dgm:pt modelId="{4EC7AF37-1423-4D93-9DEC-F2FCBAEFC27D}" type="parTrans" cxnId="{09596037-756D-4877-A589-708A228BD37E}">
      <dgm:prSet/>
      <dgm:spPr/>
      <dgm:t>
        <a:bodyPr/>
        <a:lstStyle/>
        <a:p>
          <a:endParaRPr lang="de-DE"/>
        </a:p>
      </dgm:t>
    </dgm:pt>
    <dgm:pt modelId="{8F7EC152-5EBE-4B0E-8C3C-0CF1B58DB45C}" type="sibTrans" cxnId="{09596037-756D-4877-A589-708A228BD37E}">
      <dgm:prSet/>
      <dgm:spPr/>
      <dgm:t>
        <a:bodyPr/>
        <a:lstStyle/>
        <a:p>
          <a:endParaRPr lang="de-DE"/>
        </a:p>
      </dgm:t>
    </dgm:pt>
    <dgm:pt modelId="{963D7A18-4BD4-4D21-9E4A-E41F36B85E06}" type="pres">
      <dgm:prSet presAssocID="{29393C22-FEAF-48FE-93CD-A1818523E5E1}" presName="outerComposite" presStyleCnt="0">
        <dgm:presLayoutVars>
          <dgm:chMax val="5"/>
          <dgm:dir/>
          <dgm:resizeHandles val="exact"/>
        </dgm:presLayoutVars>
      </dgm:prSet>
      <dgm:spPr/>
    </dgm:pt>
    <dgm:pt modelId="{6A926E28-4A14-44E2-971E-F6E7FB340ABF}" type="pres">
      <dgm:prSet presAssocID="{29393C22-FEAF-48FE-93CD-A1818523E5E1}" presName="dummyMaxCanvas" presStyleCnt="0">
        <dgm:presLayoutVars/>
      </dgm:prSet>
      <dgm:spPr/>
    </dgm:pt>
    <dgm:pt modelId="{9F30C3B0-D458-401B-9AD2-1EFCB376078E}" type="pres">
      <dgm:prSet presAssocID="{29393C22-FEAF-48FE-93CD-A1818523E5E1}" presName="ThreeNodes_1" presStyleLbl="node1" presStyleIdx="0" presStyleCnt="3" custScaleX="96676" custLinFactNeighborX="-4902" custLinFactNeighborY="6344">
        <dgm:presLayoutVars>
          <dgm:bulletEnabled val="1"/>
        </dgm:presLayoutVars>
      </dgm:prSet>
      <dgm:spPr/>
    </dgm:pt>
    <dgm:pt modelId="{44CED875-7B72-4A0C-9627-6F71186828A3}" type="pres">
      <dgm:prSet presAssocID="{29393C22-FEAF-48FE-93CD-A1818523E5E1}" presName="ThreeNodes_2" presStyleLbl="node1" presStyleIdx="1" presStyleCnt="3" custScaleX="96676">
        <dgm:presLayoutVars>
          <dgm:bulletEnabled val="1"/>
        </dgm:presLayoutVars>
      </dgm:prSet>
      <dgm:spPr/>
    </dgm:pt>
    <dgm:pt modelId="{0D460D29-A95F-48AC-B6C5-83E1BF99EFBE}" type="pres">
      <dgm:prSet presAssocID="{29393C22-FEAF-48FE-93CD-A1818523E5E1}" presName="ThreeNodes_3" presStyleLbl="node1" presStyleIdx="2" presStyleCnt="3" custScaleX="96676">
        <dgm:presLayoutVars>
          <dgm:bulletEnabled val="1"/>
        </dgm:presLayoutVars>
      </dgm:prSet>
      <dgm:spPr/>
    </dgm:pt>
    <dgm:pt modelId="{A3849B1E-AFD2-473E-92D0-D495F07349D9}" type="pres">
      <dgm:prSet presAssocID="{29393C22-FEAF-48FE-93CD-A1818523E5E1}" presName="ThreeConn_1-2" presStyleLbl="fgAccFollowNode1" presStyleIdx="0" presStyleCnt="2">
        <dgm:presLayoutVars>
          <dgm:bulletEnabled val="1"/>
        </dgm:presLayoutVars>
      </dgm:prSet>
      <dgm:spPr/>
    </dgm:pt>
    <dgm:pt modelId="{89D9EB33-3CDA-4833-8DF6-4B2C4D93BE1F}" type="pres">
      <dgm:prSet presAssocID="{29393C22-FEAF-48FE-93CD-A1818523E5E1}" presName="ThreeConn_2-3" presStyleLbl="fgAccFollowNode1" presStyleIdx="1" presStyleCnt="2">
        <dgm:presLayoutVars>
          <dgm:bulletEnabled val="1"/>
        </dgm:presLayoutVars>
      </dgm:prSet>
      <dgm:spPr/>
    </dgm:pt>
    <dgm:pt modelId="{354FC348-B7FB-4828-8330-19A486247CE5}" type="pres">
      <dgm:prSet presAssocID="{29393C22-FEAF-48FE-93CD-A1818523E5E1}" presName="ThreeNodes_1_text" presStyleLbl="node1" presStyleIdx="2" presStyleCnt="3">
        <dgm:presLayoutVars>
          <dgm:bulletEnabled val="1"/>
        </dgm:presLayoutVars>
      </dgm:prSet>
      <dgm:spPr/>
    </dgm:pt>
    <dgm:pt modelId="{8D64B52C-EEB7-4DE6-9AD2-CA12D6AD2C87}" type="pres">
      <dgm:prSet presAssocID="{29393C22-FEAF-48FE-93CD-A1818523E5E1}" presName="ThreeNodes_2_text" presStyleLbl="node1" presStyleIdx="2" presStyleCnt="3">
        <dgm:presLayoutVars>
          <dgm:bulletEnabled val="1"/>
        </dgm:presLayoutVars>
      </dgm:prSet>
      <dgm:spPr/>
    </dgm:pt>
    <dgm:pt modelId="{B92E7AFC-00C5-473C-BDD9-6CEF30735603}" type="pres">
      <dgm:prSet presAssocID="{29393C22-FEAF-48FE-93CD-A1818523E5E1}" presName="ThreeNodes_3_text" presStyleLbl="node1" presStyleIdx="2" presStyleCnt="3">
        <dgm:presLayoutVars>
          <dgm:bulletEnabled val="1"/>
        </dgm:presLayoutVars>
      </dgm:prSet>
      <dgm:spPr/>
    </dgm:pt>
  </dgm:ptLst>
  <dgm:cxnLst>
    <dgm:cxn modelId="{0AB58733-5C4C-4B26-8EF9-5CDDF8710E19}" srcId="{29393C22-FEAF-48FE-93CD-A1818523E5E1}" destId="{A597445E-3ED4-4345-BE5D-4C58F7BD9DAE}" srcOrd="1" destOrd="0" parTransId="{9C362380-BEF1-4D74-9060-F06F4A1EF5B2}" sibTransId="{CD141CAB-D038-48DF-B187-131509E5E8F5}"/>
    <dgm:cxn modelId="{4FBF4037-F3AA-4A8F-80D8-B3A4BED2ADE0}" type="presOf" srcId="{F6FC7F41-2519-47EB-88BF-FEF97CB215B6}" destId="{9F30C3B0-D458-401B-9AD2-1EFCB376078E}" srcOrd="0" destOrd="0" presId="urn:microsoft.com/office/officeart/2005/8/layout/vProcess5"/>
    <dgm:cxn modelId="{09596037-756D-4877-A589-708A228BD37E}" srcId="{29393C22-FEAF-48FE-93CD-A1818523E5E1}" destId="{087EAC81-4FEC-4CB1-98E0-69F952E361F5}" srcOrd="2" destOrd="0" parTransId="{4EC7AF37-1423-4D93-9DEC-F2FCBAEFC27D}" sibTransId="{8F7EC152-5EBE-4B0E-8C3C-0CF1B58DB45C}"/>
    <dgm:cxn modelId="{7252883A-93D2-45F2-B78E-FE040C70AD37}" srcId="{29393C22-FEAF-48FE-93CD-A1818523E5E1}" destId="{F6FC7F41-2519-47EB-88BF-FEF97CB215B6}" srcOrd="0" destOrd="0" parTransId="{9675481B-391D-49E7-956A-94805CDB0C23}" sibTransId="{E0BC5AE8-68E2-4B5F-B647-DE020DA7778D}"/>
    <dgm:cxn modelId="{7141C180-B39B-4B56-A0C1-EE2DF8C987CD}" type="presOf" srcId="{A597445E-3ED4-4345-BE5D-4C58F7BD9DAE}" destId="{44CED875-7B72-4A0C-9627-6F71186828A3}" srcOrd="0" destOrd="0" presId="urn:microsoft.com/office/officeart/2005/8/layout/vProcess5"/>
    <dgm:cxn modelId="{9DC66281-A2DF-42CB-8118-9116FA5959C1}" type="presOf" srcId="{087EAC81-4FEC-4CB1-98E0-69F952E361F5}" destId="{B92E7AFC-00C5-473C-BDD9-6CEF30735603}" srcOrd="1" destOrd="0" presId="urn:microsoft.com/office/officeart/2005/8/layout/vProcess5"/>
    <dgm:cxn modelId="{F442D29A-2CBA-45E8-AAEE-26899BE32CE4}" type="presOf" srcId="{087EAC81-4FEC-4CB1-98E0-69F952E361F5}" destId="{0D460D29-A95F-48AC-B6C5-83E1BF99EFBE}" srcOrd="0" destOrd="0" presId="urn:microsoft.com/office/officeart/2005/8/layout/vProcess5"/>
    <dgm:cxn modelId="{AE4F5EDC-9096-445D-A8E3-FC1EB3B9A5F3}" type="presOf" srcId="{29393C22-FEAF-48FE-93CD-A1818523E5E1}" destId="{963D7A18-4BD4-4D21-9E4A-E41F36B85E06}" srcOrd="0" destOrd="0" presId="urn:microsoft.com/office/officeart/2005/8/layout/vProcess5"/>
    <dgm:cxn modelId="{BD9BCCE6-6549-4793-9931-06B54358F612}" type="presOf" srcId="{CD141CAB-D038-48DF-B187-131509E5E8F5}" destId="{89D9EB33-3CDA-4833-8DF6-4B2C4D93BE1F}" srcOrd="0" destOrd="0" presId="urn:microsoft.com/office/officeart/2005/8/layout/vProcess5"/>
    <dgm:cxn modelId="{0DCD4FEA-C291-4647-8B61-E0E69040CEE0}" type="presOf" srcId="{A597445E-3ED4-4345-BE5D-4C58F7BD9DAE}" destId="{8D64B52C-EEB7-4DE6-9AD2-CA12D6AD2C87}" srcOrd="1" destOrd="0" presId="urn:microsoft.com/office/officeart/2005/8/layout/vProcess5"/>
    <dgm:cxn modelId="{6CDFD7F0-3BBF-4DB7-9D14-532E1076C8EF}" type="presOf" srcId="{E0BC5AE8-68E2-4B5F-B647-DE020DA7778D}" destId="{A3849B1E-AFD2-473E-92D0-D495F07349D9}" srcOrd="0" destOrd="0" presId="urn:microsoft.com/office/officeart/2005/8/layout/vProcess5"/>
    <dgm:cxn modelId="{6803E7F5-B050-4724-B8B0-E1CC9EE2929D}" type="presOf" srcId="{F6FC7F41-2519-47EB-88BF-FEF97CB215B6}" destId="{354FC348-B7FB-4828-8330-19A486247CE5}" srcOrd="1" destOrd="0" presId="urn:microsoft.com/office/officeart/2005/8/layout/vProcess5"/>
    <dgm:cxn modelId="{F5743996-CC92-42C5-BDC6-EF31A84BFC91}" type="presParOf" srcId="{963D7A18-4BD4-4D21-9E4A-E41F36B85E06}" destId="{6A926E28-4A14-44E2-971E-F6E7FB340ABF}" srcOrd="0" destOrd="0" presId="urn:microsoft.com/office/officeart/2005/8/layout/vProcess5"/>
    <dgm:cxn modelId="{9462D2AD-542B-497C-90FF-4030302757C1}" type="presParOf" srcId="{963D7A18-4BD4-4D21-9E4A-E41F36B85E06}" destId="{9F30C3B0-D458-401B-9AD2-1EFCB376078E}" srcOrd="1" destOrd="0" presId="urn:microsoft.com/office/officeart/2005/8/layout/vProcess5"/>
    <dgm:cxn modelId="{21880395-525F-49AF-A1CA-1352A318A638}" type="presParOf" srcId="{963D7A18-4BD4-4D21-9E4A-E41F36B85E06}" destId="{44CED875-7B72-4A0C-9627-6F71186828A3}" srcOrd="2" destOrd="0" presId="urn:microsoft.com/office/officeart/2005/8/layout/vProcess5"/>
    <dgm:cxn modelId="{FA3797CC-6110-421F-BFFA-2045653160B1}" type="presParOf" srcId="{963D7A18-4BD4-4D21-9E4A-E41F36B85E06}" destId="{0D460D29-A95F-48AC-B6C5-83E1BF99EFBE}" srcOrd="3" destOrd="0" presId="urn:microsoft.com/office/officeart/2005/8/layout/vProcess5"/>
    <dgm:cxn modelId="{E66FAB6E-13D8-4A96-B561-06F349D9F5ED}" type="presParOf" srcId="{963D7A18-4BD4-4D21-9E4A-E41F36B85E06}" destId="{A3849B1E-AFD2-473E-92D0-D495F07349D9}" srcOrd="4" destOrd="0" presId="urn:microsoft.com/office/officeart/2005/8/layout/vProcess5"/>
    <dgm:cxn modelId="{D099AB8C-54FE-4259-A959-E8A9A137D956}" type="presParOf" srcId="{963D7A18-4BD4-4D21-9E4A-E41F36B85E06}" destId="{89D9EB33-3CDA-4833-8DF6-4B2C4D93BE1F}" srcOrd="5" destOrd="0" presId="urn:microsoft.com/office/officeart/2005/8/layout/vProcess5"/>
    <dgm:cxn modelId="{79E2DCF8-A4A9-4AC0-BB65-BC11EB19B7B2}" type="presParOf" srcId="{963D7A18-4BD4-4D21-9E4A-E41F36B85E06}" destId="{354FC348-B7FB-4828-8330-19A486247CE5}" srcOrd="6" destOrd="0" presId="urn:microsoft.com/office/officeart/2005/8/layout/vProcess5"/>
    <dgm:cxn modelId="{8428471D-82DD-4157-958B-620EFDC23CC8}" type="presParOf" srcId="{963D7A18-4BD4-4D21-9E4A-E41F36B85E06}" destId="{8D64B52C-EEB7-4DE6-9AD2-CA12D6AD2C87}" srcOrd="7" destOrd="0" presId="urn:microsoft.com/office/officeart/2005/8/layout/vProcess5"/>
    <dgm:cxn modelId="{AAB76A0E-40C1-409C-A1FD-38EA3DEB4AE4}" type="presParOf" srcId="{963D7A18-4BD4-4D21-9E4A-E41F36B85E06}" destId="{B92E7AFC-00C5-473C-BDD9-6CEF3073560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163004-715C-44ED-A9D2-AFAB6E9B837C}"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de-DE"/>
        </a:p>
      </dgm:t>
    </dgm:pt>
    <dgm:pt modelId="{AA31ED1D-8896-4A4A-9E90-3D67D40DE119}">
      <dgm:prSet phldrT="[Text]"/>
      <dgm:spPr/>
      <dgm:t>
        <a:bodyPr/>
        <a:lstStyle/>
        <a:p>
          <a:r>
            <a:rPr lang="de-DE" dirty="0"/>
            <a:t>Generell/generalisiert</a:t>
          </a:r>
        </a:p>
      </dgm:t>
    </dgm:pt>
    <dgm:pt modelId="{652D74D0-9D73-4141-90D7-326C3B359966}" type="parTrans" cxnId="{2094689A-231C-4D91-8049-D06C651DCD6E}">
      <dgm:prSet/>
      <dgm:spPr/>
      <dgm:t>
        <a:bodyPr/>
        <a:lstStyle/>
        <a:p>
          <a:endParaRPr lang="de-DE"/>
        </a:p>
      </dgm:t>
    </dgm:pt>
    <dgm:pt modelId="{09C7EE3A-4F94-4B48-B758-0E9AA2514998}" type="sibTrans" cxnId="{2094689A-231C-4D91-8049-D06C651DCD6E}">
      <dgm:prSet/>
      <dgm:spPr/>
      <dgm:t>
        <a:bodyPr/>
        <a:lstStyle/>
        <a:p>
          <a:endParaRPr lang="de-DE"/>
        </a:p>
      </dgm:t>
    </dgm:pt>
    <dgm:pt modelId="{0090F4D5-3FFE-4F79-BB93-20A7711131BD}">
      <dgm:prSet phldrT="[Text]" custT="1"/>
      <dgm:spPr/>
      <dgm:t>
        <a:bodyPr/>
        <a:lstStyle/>
        <a:p>
          <a:r>
            <a:rPr lang="de-DE" sz="2000" dirty="0">
              <a:solidFill>
                <a:schemeClr val="bg1"/>
              </a:solidFill>
            </a:rPr>
            <a:t>Generalisierte </a:t>
          </a:r>
          <a:r>
            <a:rPr lang="de-DE" sz="2000" dirty="0" err="1">
              <a:solidFill>
                <a:schemeClr val="bg1"/>
              </a:solidFill>
            </a:rPr>
            <a:t>konversationelle</a:t>
          </a:r>
          <a:r>
            <a:rPr lang="de-DE" sz="2000" dirty="0">
              <a:solidFill>
                <a:schemeClr val="bg1"/>
              </a:solidFill>
            </a:rPr>
            <a:t> Implikaturen</a:t>
          </a:r>
        </a:p>
        <a:p>
          <a:pPr marL="266700" indent="-266700">
            <a:tabLst/>
          </a:pPr>
          <a:r>
            <a:rPr lang="de-DE" sz="1600" dirty="0">
              <a:solidFill>
                <a:schemeClr val="bg1"/>
              </a:solidFill>
              <a:sym typeface="Webdings" panose="05030102010509060703" pitchFamily="18" charset="2"/>
            </a:rPr>
            <a:t> es ist kein bestimmter Kontext oder ein bestimmtes Szenario erforderlich</a:t>
          </a:r>
        </a:p>
        <a:p>
          <a:pPr marL="266700" indent="-266700"/>
          <a:r>
            <a:rPr lang="de-DE" sz="1600" dirty="0">
              <a:solidFill>
                <a:schemeClr val="bg1"/>
              </a:solidFill>
              <a:sym typeface="Webdings" panose="05030102010509060703" pitchFamily="18" charset="2"/>
            </a:rPr>
            <a:t> werden z.B. durch </a:t>
          </a:r>
          <a:r>
            <a:rPr lang="de-DE" sz="1600" dirty="0" err="1">
              <a:solidFill>
                <a:schemeClr val="bg1"/>
              </a:solidFill>
              <a:sym typeface="Webdings" panose="05030102010509060703" pitchFamily="18" charset="2"/>
            </a:rPr>
            <a:t>Indefinitartikel</a:t>
          </a:r>
          <a:r>
            <a:rPr lang="de-DE" sz="1600" dirty="0">
              <a:solidFill>
                <a:schemeClr val="bg1"/>
              </a:solidFill>
              <a:sym typeface="Webdings" panose="05030102010509060703" pitchFamily="18" charset="2"/>
            </a:rPr>
            <a:t> (wie in </a:t>
          </a:r>
          <a:r>
            <a:rPr lang="de-DE" sz="1600" i="1" dirty="0">
              <a:solidFill>
                <a:schemeClr val="bg1"/>
              </a:solidFill>
              <a:sym typeface="Webdings" panose="05030102010509060703" pitchFamily="18" charset="2"/>
            </a:rPr>
            <a:t>ein Haus</a:t>
          </a:r>
          <a:r>
            <a:rPr lang="de-DE" sz="1600" dirty="0">
              <a:solidFill>
                <a:schemeClr val="bg1"/>
              </a:solidFill>
              <a:sym typeface="Webdings" panose="05030102010509060703" pitchFamily="18" charset="2"/>
            </a:rPr>
            <a:t>) erzeugt</a:t>
          </a:r>
          <a:endParaRPr lang="de-DE" sz="1600" dirty="0">
            <a:solidFill>
              <a:schemeClr val="bg1"/>
            </a:solidFill>
          </a:endParaRPr>
        </a:p>
        <a:p>
          <a:endParaRPr lang="de-DE" sz="2000" dirty="0">
            <a:solidFill>
              <a:schemeClr val="bg1"/>
            </a:solidFill>
          </a:endParaRPr>
        </a:p>
      </dgm:t>
    </dgm:pt>
    <dgm:pt modelId="{6267D2F3-6204-4D60-9835-E43F4A92DFD9}" type="parTrans" cxnId="{37C5E3DF-DA12-408D-9E72-89FC9833424D}">
      <dgm:prSet/>
      <dgm:spPr/>
      <dgm:t>
        <a:bodyPr/>
        <a:lstStyle/>
        <a:p>
          <a:endParaRPr lang="de-DE"/>
        </a:p>
      </dgm:t>
    </dgm:pt>
    <dgm:pt modelId="{E4CA0ED9-C409-4F8D-8BBD-B28866678A41}" type="sibTrans" cxnId="{37C5E3DF-DA12-408D-9E72-89FC9833424D}">
      <dgm:prSet/>
      <dgm:spPr/>
      <dgm:t>
        <a:bodyPr/>
        <a:lstStyle/>
        <a:p>
          <a:endParaRPr lang="de-DE"/>
        </a:p>
      </dgm:t>
    </dgm:pt>
    <dgm:pt modelId="{D1F05C6F-9BDA-4625-9AFB-7E8EF7EEA969}">
      <dgm:prSet phldrT="[Text]"/>
      <dgm:spPr/>
      <dgm:t>
        <a:bodyPr/>
        <a:lstStyle/>
        <a:p>
          <a:r>
            <a:rPr lang="de-DE" dirty="0">
              <a:solidFill>
                <a:schemeClr val="bg1">
                  <a:lumMod val="65000"/>
                </a:schemeClr>
              </a:solidFill>
            </a:rPr>
            <a:t>Partikulär/</a:t>
          </a:r>
          <a:r>
            <a:rPr lang="de-DE" dirty="0" err="1">
              <a:solidFill>
                <a:schemeClr val="bg1">
                  <a:lumMod val="65000"/>
                </a:schemeClr>
              </a:solidFill>
            </a:rPr>
            <a:t>partikularisiert</a:t>
          </a:r>
          <a:endParaRPr lang="de-DE" dirty="0">
            <a:solidFill>
              <a:schemeClr val="bg1">
                <a:lumMod val="65000"/>
              </a:schemeClr>
            </a:solidFill>
          </a:endParaRPr>
        </a:p>
      </dgm:t>
    </dgm:pt>
    <dgm:pt modelId="{3D502338-4FF7-4400-AB96-3F42DD8B0741}" type="parTrans" cxnId="{740B02C5-E945-4779-84E6-F843BE6FF4C3}">
      <dgm:prSet/>
      <dgm:spPr/>
      <dgm:t>
        <a:bodyPr/>
        <a:lstStyle/>
        <a:p>
          <a:endParaRPr lang="de-DE"/>
        </a:p>
      </dgm:t>
    </dgm:pt>
    <dgm:pt modelId="{0CEED2ED-42B7-4523-BB91-78AABCB9B80B}" type="sibTrans" cxnId="{740B02C5-E945-4779-84E6-F843BE6FF4C3}">
      <dgm:prSet/>
      <dgm:spPr/>
      <dgm:t>
        <a:bodyPr/>
        <a:lstStyle/>
        <a:p>
          <a:endParaRPr lang="de-DE"/>
        </a:p>
      </dgm:t>
    </dgm:pt>
    <dgm:pt modelId="{8D9FD34C-A652-4490-B2F8-AE2DA36429F1}">
      <dgm:prSet phldrT="[Text]" custT="1"/>
      <dgm:spPr/>
      <dgm:t>
        <a:bodyPr/>
        <a:lstStyle/>
        <a:p>
          <a:r>
            <a:rPr lang="de-DE" sz="2000" dirty="0">
              <a:solidFill>
                <a:schemeClr val="bg1">
                  <a:lumMod val="65000"/>
                </a:schemeClr>
              </a:solidFill>
            </a:rPr>
            <a:t>Partikularisierte </a:t>
          </a:r>
          <a:r>
            <a:rPr lang="de-DE" sz="2000" dirty="0" err="1">
              <a:solidFill>
                <a:schemeClr val="bg1">
                  <a:lumMod val="65000"/>
                </a:schemeClr>
              </a:solidFill>
            </a:rPr>
            <a:t>konversationelle</a:t>
          </a:r>
          <a:r>
            <a:rPr lang="de-DE" sz="2000" dirty="0">
              <a:solidFill>
                <a:schemeClr val="bg1">
                  <a:lumMod val="65000"/>
                </a:schemeClr>
              </a:solidFill>
            </a:rPr>
            <a:t> Implikaturen</a:t>
          </a:r>
        </a:p>
        <a:p>
          <a:pPr marL="266700" indent="-266700">
            <a:tabLst/>
          </a:pPr>
          <a:r>
            <a:rPr lang="de-DE" sz="1600" dirty="0">
              <a:solidFill>
                <a:schemeClr val="bg1">
                  <a:lumMod val="65000"/>
                </a:schemeClr>
              </a:solidFill>
              <a:sym typeface="Webdings" panose="05030102010509060703" pitchFamily="18" charset="2"/>
            </a:rPr>
            <a:t></a:t>
          </a:r>
          <a:r>
            <a:rPr lang="de-DE" sz="2000" dirty="0">
              <a:solidFill>
                <a:schemeClr val="bg1">
                  <a:lumMod val="65000"/>
                </a:schemeClr>
              </a:solidFill>
              <a:sym typeface="Webdings" panose="05030102010509060703" pitchFamily="18" charset="2"/>
            </a:rPr>
            <a:t> </a:t>
          </a:r>
          <a:r>
            <a:rPr lang="de-DE" sz="1600" dirty="0">
              <a:solidFill>
                <a:schemeClr val="bg1">
                  <a:lumMod val="65000"/>
                </a:schemeClr>
              </a:solidFill>
              <a:sym typeface="Webdings" panose="05030102010509060703" pitchFamily="18" charset="2"/>
            </a:rPr>
            <a:t>entstehen nur in ganz bestimmten Situationen</a:t>
          </a:r>
        </a:p>
        <a:p>
          <a:pPr marL="266700" indent="-266700"/>
          <a:r>
            <a:rPr lang="de-DE" sz="1600" dirty="0">
              <a:solidFill>
                <a:schemeClr val="bg1">
                  <a:lumMod val="65000"/>
                </a:schemeClr>
              </a:solidFill>
              <a:sym typeface="Webdings" panose="05030102010509060703" pitchFamily="18" charset="2"/>
            </a:rPr>
            <a:t> umfassen alle Implikaturen, die auf der Maxime der Relation beruhen</a:t>
          </a:r>
        </a:p>
        <a:p>
          <a:pPr marL="358775" indent="-358775"/>
          <a:endParaRPr lang="de-DE" sz="1600" dirty="0">
            <a:solidFill>
              <a:schemeClr val="bg1"/>
            </a:solidFill>
          </a:endParaRPr>
        </a:p>
      </dgm:t>
    </dgm:pt>
    <dgm:pt modelId="{F40AA8A7-C35D-4CEB-8C7C-BB4A14EA3937}" type="parTrans" cxnId="{952C522D-42E1-4692-927A-3AAC133F91D6}">
      <dgm:prSet/>
      <dgm:spPr/>
      <dgm:t>
        <a:bodyPr/>
        <a:lstStyle/>
        <a:p>
          <a:endParaRPr lang="de-DE"/>
        </a:p>
      </dgm:t>
    </dgm:pt>
    <dgm:pt modelId="{2B7E52D7-7599-47FD-97F4-DB303396811C}" type="sibTrans" cxnId="{952C522D-42E1-4692-927A-3AAC133F91D6}">
      <dgm:prSet/>
      <dgm:spPr/>
      <dgm:t>
        <a:bodyPr/>
        <a:lstStyle/>
        <a:p>
          <a:endParaRPr lang="de-DE"/>
        </a:p>
      </dgm:t>
    </dgm:pt>
    <dgm:pt modelId="{45022AA6-9262-47B7-85BF-1BDC901B5DCB}" type="pres">
      <dgm:prSet presAssocID="{0A163004-715C-44ED-A9D2-AFAB6E9B837C}" presName="Name0" presStyleCnt="0">
        <dgm:presLayoutVars>
          <dgm:chMax val="2"/>
          <dgm:dir/>
          <dgm:animOne val="branch"/>
          <dgm:animLvl val="lvl"/>
          <dgm:resizeHandles val="exact"/>
        </dgm:presLayoutVars>
      </dgm:prSet>
      <dgm:spPr/>
    </dgm:pt>
    <dgm:pt modelId="{E156170B-D697-4B40-9573-311D88BA9B1D}" type="pres">
      <dgm:prSet presAssocID="{0A163004-715C-44ED-A9D2-AFAB6E9B837C}" presName="Background" presStyleLbl="node1" presStyleIdx="0" presStyleCnt="1" custScaleX="160304" custScaleY="113146"/>
      <dgm:spPr>
        <a:solidFill>
          <a:schemeClr val="tx2"/>
        </a:solidFill>
      </dgm:spPr>
    </dgm:pt>
    <dgm:pt modelId="{B42769EC-C152-411B-9B8D-049439CD41E1}" type="pres">
      <dgm:prSet presAssocID="{0A163004-715C-44ED-A9D2-AFAB6E9B837C}" presName="Divider" presStyleLbl="callout" presStyleIdx="0" presStyleCnt="1"/>
      <dgm:spPr/>
    </dgm:pt>
    <dgm:pt modelId="{B05B79BE-5F57-4714-A195-3DC1A8402B95}" type="pres">
      <dgm:prSet presAssocID="{0A163004-715C-44ED-A9D2-AFAB6E9B837C}" presName="ChildText1" presStyleLbl="revTx" presStyleIdx="0" presStyleCnt="0" custScaleX="170243" custScaleY="107786" custLinFactNeighborX="-31644" custLinFactNeighborY="-193">
        <dgm:presLayoutVars>
          <dgm:chMax val="0"/>
          <dgm:chPref val="0"/>
          <dgm:bulletEnabled val="1"/>
        </dgm:presLayoutVars>
      </dgm:prSet>
      <dgm:spPr/>
    </dgm:pt>
    <dgm:pt modelId="{55F496E5-21FE-4668-BA4D-EA5DA5887771}" type="pres">
      <dgm:prSet presAssocID="{0A163004-715C-44ED-A9D2-AFAB6E9B837C}" presName="ChildText2" presStyleLbl="revTx" presStyleIdx="0" presStyleCnt="0" custScaleX="170243" custScaleY="107786" custLinFactNeighborX="30802" custLinFactNeighborY="-193">
        <dgm:presLayoutVars>
          <dgm:chMax val="0"/>
          <dgm:chPref val="0"/>
          <dgm:bulletEnabled val="1"/>
        </dgm:presLayoutVars>
      </dgm:prSet>
      <dgm:spPr/>
    </dgm:pt>
    <dgm:pt modelId="{ACC773FC-038D-4FBF-97E3-076C973619FA}" type="pres">
      <dgm:prSet presAssocID="{0A163004-715C-44ED-A9D2-AFAB6E9B837C}" presName="ParentText1" presStyleLbl="revTx" presStyleIdx="0" presStyleCnt="0">
        <dgm:presLayoutVars>
          <dgm:chMax val="1"/>
          <dgm:chPref val="1"/>
        </dgm:presLayoutVars>
      </dgm:prSet>
      <dgm:spPr/>
    </dgm:pt>
    <dgm:pt modelId="{AF58A86A-D661-4BE0-AA14-C3B253179443}" type="pres">
      <dgm:prSet presAssocID="{0A163004-715C-44ED-A9D2-AFAB6E9B837C}" presName="ParentShape1" presStyleLbl="alignImgPlace1" presStyleIdx="0" presStyleCnt="2" custLinFactX="-61849" custLinFactNeighborX="-100000">
        <dgm:presLayoutVars/>
      </dgm:prSet>
      <dgm:spPr/>
    </dgm:pt>
    <dgm:pt modelId="{DE688FAF-2045-4A2B-B6B2-74EF98D5E5E2}" type="pres">
      <dgm:prSet presAssocID="{0A163004-715C-44ED-A9D2-AFAB6E9B837C}" presName="ParentText2" presStyleLbl="revTx" presStyleIdx="0" presStyleCnt="0">
        <dgm:presLayoutVars>
          <dgm:chMax val="1"/>
          <dgm:chPref val="1"/>
        </dgm:presLayoutVars>
      </dgm:prSet>
      <dgm:spPr/>
    </dgm:pt>
    <dgm:pt modelId="{5A2A1B66-95B9-446E-9CBC-C3E802C2441D}" type="pres">
      <dgm:prSet presAssocID="{0A163004-715C-44ED-A9D2-AFAB6E9B837C}" presName="ParentShape2" presStyleLbl="alignImgPlace1" presStyleIdx="1" presStyleCnt="2" custLinFactX="59611" custLinFactNeighborX="100000" custLinFactNeighborY="-10124">
        <dgm:presLayoutVars/>
      </dgm:prSet>
      <dgm:spPr/>
    </dgm:pt>
  </dgm:ptLst>
  <dgm:cxnLst>
    <dgm:cxn modelId="{374A3206-CB2A-4710-81AD-E473B896C565}" type="presOf" srcId="{8D9FD34C-A652-4490-B2F8-AE2DA36429F1}" destId="{55F496E5-21FE-4668-BA4D-EA5DA5887771}" srcOrd="0" destOrd="0" presId="urn:microsoft.com/office/officeart/2009/3/layout/OpposingIdeas"/>
    <dgm:cxn modelId="{952C522D-42E1-4692-927A-3AAC133F91D6}" srcId="{D1F05C6F-9BDA-4625-9AFB-7E8EF7EEA969}" destId="{8D9FD34C-A652-4490-B2F8-AE2DA36429F1}" srcOrd="0" destOrd="0" parTransId="{F40AA8A7-C35D-4CEB-8C7C-BB4A14EA3937}" sibTransId="{2B7E52D7-7599-47FD-97F4-DB303396811C}"/>
    <dgm:cxn modelId="{54FDBE33-ACFC-49A5-9E07-FE4516DCEBAC}" type="presOf" srcId="{D1F05C6F-9BDA-4625-9AFB-7E8EF7EEA969}" destId="{5A2A1B66-95B9-446E-9CBC-C3E802C2441D}" srcOrd="1" destOrd="0" presId="urn:microsoft.com/office/officeart/2009/3/layout/OpposingIdeas"/>
    <dgm:cxn modelId="{67A23276-2AA1-4226-9234-2FFAA2A2FC6D}" type="presOf" srcId="{0090F4D5-3FFE-4F79-BB93-20A7711131BD}" destId="{B05B79BE-5F57-4714-A195-3DC1A8402B95}" srcOrd="0" destOrd="0" presId="urn:microsoft.com/office/officeart/2009/3/layout/OpposingIdeas"/>
    <dgm:cxn modelId="{2094689A-231C-4D91-8049-D06C651DCD6E}" srcId="{0A163004-715C-44ED-A9D2-AFAB6E9B837C}" destId="{AA31ED1D-8896-4A4A-9E90-3D67D40DE119}" srcOrd="0" destOrd="0" parTransId="{652D74D0-9D73-4141-90D7-326C3B359966}" sibTransId="{09C7EE3A-4F94-4B48-B758-0E9AA2514998}"/>
    <dgm:cxn modelId="{41D5E7A5-1CC7-49DE-BE13-3EA364BFFF24}" type="presOf" srcId="{D1F05C6F-9BDA-4625-9AFB-7E8EF7EEA969}" destId="{DE688FAF-2045-4A2B-B6B2-74EF98D5E5E2}" srcOrd="0" destOrd="0" presId="urn:microsoft.com/office/officeart/2009/3/layout/OpposingIdeas"/>
    <dgm:cxn modelId="{83DF19AF-0174-4B40-A006-E643D582EF21}" type="presOf" srcId="{0A163004-715C-44ED-A9D2-AFAB6E9B837C}" destId="{45022AA6-9262-47B7-85BF-1BDC901B5DCB}" srcOrd="0" destOrd="0" presId="urn:microsoft.com/office/officeart/2009/3/layout/OpposingIdeas"/>
    <dgm:cxn modelId="{740B02C5-E945-4779-84E6-F843BE6FF4C3}" srcId="{0A163004-715C-44ED-A9D2-AFAB6E9B837C}" destId="{D1F05C6F-9BDA-4625-9AFB-7E8EF7EEA969}" srcOrd="1" destOrd="0" parTransId="{3D502338-4FF7-4400-AB96-3F42DD8B0741}" sibTransId="{0CEED2ED-42B7-4523-BB91-78AABCB9B80B}"/>
    <dgm:cxn modelId="{814DD9D3-A179-40BE-AD57-72AC728F8060}" type="presOf" srcId="{AA31ED1D-8896-4A4A-9E90-3D67D40DE119}" destId="{ACC773FC-038D-4FBF-97E3-076C973619FA}" srcOrd="0" destOrd="0" presId="urn:microsoft.com/office/officeart/2009/3/layout/OpposingIdeas"/>
    <dgm:cxn modelId="{37C5E3DF-DA12-408D-9E72-89FC9833424D}" srcId="{AA31ED1D-8896-4A4A-9E90-3D67D40DE119}" destId="{0090F4D5-3FFE-4F79-BB93-20A7711131BD}" srcOrd="0" destOrd="0" parTransId="{6267D2F3-6204-4D60-9835-E43F4A92DFD9}" sibTransId="{E4CA0ED9-C409-4F8D-8BBD-B28866678A41}"/>
    <dgm:cxn modelId="{12BC46FA-6884-41C1-9684-C4CD5B8D53D5}" type="presOf" srcId="{AA31ED1D-8896-4A4A-9E90-3D67D40DE119}" destId="{AF58A86A-D661-4BE0-AA14-C3B253179443}" srcOrd="1" destOrd="0" presId="urn:microsoft.com/office/officeart/2009/3/layout/OpposingIdeas"/>
    <dgm:cxn modelId="{C34C1F18-B252-41B4-8DEB-0DDE05EE6FEB}" type="presParOf" srcId="{45022AA6-9262-47B7-85BF-1BDC901B5DCB}" destId="{E156170B-D697-4B40-9573-311D88BA9B1D}" srcOrd="0" destOrd="0" presId="urn:microsoft.com/office/officeart/2009/3/layout/OpposingIdeas"/>
    <dgm:cxn modelId="{BD3F57CD-ADA9-4828-B4F6-B5B86DAB4E5A}" type="presParOf" srcId="{45022AA6-9262-47B7-85BF-1BDC901B5DCB}" destId="{B42769EC-C152-411B-9B8D-049439CD41E1}" srcOrd="1" destOrd="0" presId="urn:microsoft.com/office/officeart/2009/3/layout/OpposingIdeas"/>
    <dgm:cxn modelId="{6F882772-C2F0-4612-A743-23FB94A98CBA}" type="presParOf" srcId="{45022AA6-9262-47B7-85BF-1BDC901B5DCB}" destId="{B05B79BE-5F57-4714-A195-3DC1A8402B95}" srcOrd="2" destOrd="0" presId="urn:microsoft.com/office/officeart/2009/3/layout/OpposingIdeas"/>
    <dgm:cxn modelId="{71682537-A115-4851-85A2-68A59561C154}" type="presParOf" srcId="{45022AA6-9262-47B7-85BF-1BDC901B5DCB}" destId="{55F496E5-21FE-4668-BA4D-EA5DA5887771}" srcOrd="3" destOrd="0" presId="urn:microsoft.com/office/officeart/2009/3/layout/OpposingIdeas"/>
    <dgm:cxn modelId="{FED6FB83-790A-497D-A133-994FEFD39C72}" type="presParOf" srcId="{45022AA6-9262-47B7-85BF-1BDC901B5DCB}" destId="{ACC773FC-038D-4FBF-97E3-076C973619FA}" srcOrd="4" destOrd="0" presId="urn:microsoft.com/office/officeart/2009/3/layout/OpposingIdeas"/>
    <dgm:cxn modelId="{DD855181-DE0A-46C9-9C75-B99728296A95}" type="presParOf" srcId="{45022AA6-9262-47B7-85BF-1BDC901B5DCB}" destId="{AF58A86A-D661-4BE0-AA14-C3B253179443}" srcOrd="5" destOrd="0" presId="urn:microsoft.com/office/officeart/2009/3/layout/OpposingIdeas"/>
    <dgm:cxn modelId="{E8031958-39ED-4073-9915-7DCA7725E28C}" type="presParOf" srcId="{45022AA6-9262-47B7-85BF-1BDC901B5DCB}" destId="{DE688FAF-2045-4A2B-B6B2-74EF98D5E5E2}" srcOrd="6" destOrd="0" presId="urn:microsoft.com/office/officeart/2009/3/layout/OpposingIdeas"/>
    <dgm:cxn modelId="{4AC3FE2D-D4DE-430F-B3DD-7224324DCA94}" type="presParOf" srcId="{45022AA6-9262-47B7-85BF-1BDC901B5DCB}" destId="{5A2A1B66-95B9-446E-9CBC-C3E802C2441D}"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F1F9B-A322-4FFA-A775-08679AC1BC0F}">
      <dsp:nvSpPr>
        <dsp:cNvPr id="0" name=""/>
        <dsp:cNvSpPr/>
      </dsp:nvSpPr>
      <dsp:spPr>
        <a:xfrm>
          <a:off x="3453060" y="1024866"/>
          <a:ext cx="2815041" cy="740356"/>
        </a:xfrm>
        <a:custGeom>
          <a:avLst/>
          <a:gdLst/>
          <a:ahLst/>
          <a:cxnLst/>
          <a:rect l="0" t="0" r="0" b="0"/>
          <a:pathLst>
            <a:path>
              <a:moveTo>
                <a:pt x="0" y="0"/>
              </a:moveTo>
              <a:lnTo>
                <a:pt x="0" y="568572"/>
              </a:lnTo>
              <a:lnTo>
                <a:pt x="2815041" y="568572"/>
              </a:lnTo>
              <a:lnTo>
                <a:pt x="2815041"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E98EB1D0-D591-42FF-BE47-A9A2616D0996}">
      <dsp:nvSpPr>
        <dsp:cNvPr id="0" name=""/>
        <dsp:cNvSpPr/>
      </dsp:nvSpPr>
      <dsp:spPr>
        <a:xfrm>
          <a:off x="3453060" y="1024866"/>
          <a:ext cx="975299" cy="740356"/>
        </a:xfrm>
        <a:custGeom>
          <a:avLst/>
          <a:gdLst/>
          <a:ahLst/>
          <a:cxnLst/>
          <a:rect l="0" t="0" r="0" b="0"/>
          <a:pathLst>
            <a:path>
              <a:moveTo>
                <a:pt x="0" y="0"/>
              </a:moveTo>
              <a:lnTo>
                <a:pt x="0" y="568572"/>
              </a:lnTo>
              <a:lnTo>
                <a:pt x="975299" y="568572"/>
              </a:lnTo>
              <a:lnTo>
                <a:pt x="975299"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730699E0-33E0-4D2F-ACDE-E7DC5431D9AF}">
      <dsp:nvSpPr>
        <dsp:cNvPr id="0" name=""/>
        <dsp:cNvSpPr/>
      </dsp:nvSpPr>
      <dsp:spPr>
        <a:xfrm>
          <a:off x="2588618" y="1024866"/>
          <a:ext cx="864441" cy="740356"/>
        </a:xfrm>
        <a:custGeom>
          <a:avLst/>
          <a:gdLst/>
          <a:ahLst/>
          <a:cxnLst/>
          <a:rect l="0" t="0" r="0" b="0"/>
          <a:pathLst>
            <a:path>
              <a:moveTo>
                <a:pt x="864441" y="0"/>
              </a:moveTo>
              <a:lnTo>
                <a:pt x="864441" y="568572"/>
              </a:lnTo>
              <a:lnTo>
                <a:pt x="0" y="568572"/>
              </a:lnTo>
              <a:lnTo>
                <a:pt x="0"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3DF4C4E5-F2EB-438D-A289-2204B0CB8A13}">
      <dsp:nvSpPr>
        <dsp:cNvPr id="0" name=""/>
        <dsp:cNvSpPr/>
      </dsp:nvSpPr>
      <dsp:spPr>
        <a:xfrm>
          <a:off x="748876" y="1024866"/>
          <a:ext cx="2704183" cy="740356"/>
        </a:xfrm>
        <a:custGeom>
          <a:avLst/>
          <a:gdLst/>
          <a:ahLst/>
          <a:cxnLst/>
          <a:rect l="0" t="0" r="0" b="0"/>
          <a:pathLst>
            <a:path>
              <a:moveTo>
                <a:pt x="2704183" y="0"/>
              </a:moveTo>
              <a:lnTo>
                <a:pt x="2704183" y="568572"/>
              </a:lnTo>
              <a:lnTo>
                <a:pt x="0" y="568572"/>
              </a:lnTo>
              <a:lnTo>
                <a:pt x="0" y="740356"/>
              </a:lnTo>
            </a:path>
          </a:pathLst>
        </a:custGeom>
        <a:noFill/>
        <a:ln w="1905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7A5A81DA-4D39-4725-9A93-C16159A09657}">
      <dsp:nvSpPr>
        <dsp:cNvPr id="0" name=""/>
        <dsp:cNvSpPr/>
      </dsp:nvSpPr>
      <dsp:spPr>
        <a:xfrm>
          <a:off x="2139394" y="390549"/>
          <a:ext cx="2627330" cy="634316"/>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Kooperationsprinzip</a:t>
          </a:r>
        </a:p>
      </dsp:txBody>
      <dsp:txXfrm>
        <a:off x="2139394" y="390549"/>
        <a:ext cx="2627330" cy="634316"/>
      </dsp:txXfrm>
    </dsp:sp>
    <dsp:sp modelId="{9812E2E6-FAFB-40B3-8884-462A4440C9EE}">
      <dsp:nvSpPr>
        <dsp:cNvPr id="0" name=""/>
        <dsp:cNvSpPr/>
      </dsp:nvSpPr>
      <dsp:spPr>
        <a:xfrm>
          <a:off x="789" y="1765223"/>
          <a:ext cx="1496173" cy="1022041"/>
        </a:xfrm>
        <a:prstGeom prst="downArrowCallout">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Quantität</a:t>
          </a:r>
        </a:p>
      </dsp:txBody>
      <dsp:txXfrm>
        <a:off x="789" y="1765223"/>
        <a:ext cx="1496173" cy="664092"/>
      </dsp:txXfrm>
    </dsp:sp>
    <dsp:sp modelId="{9A34A302-4202-4F0E-8AEA-02B186C8C512}">
      <dsp:nvSpPr>
        <dsp:cNvPr id="0" name=""/>
        <dsp:cNvSpPr/>
      </dsp:nvSpPr>
      <dsp:spPr>
        <a:xfrm>
          <a:off x="1840531" y="1765223"/>
          <a:ext cx="1496173" cy="1022041"/>
        </a:xfrm>
        <a:prstGeom prst="downArrowCallout">
          <a:avLst/>
        </a:prstGeom>
        <a:solidFill>
          <a:schemeClr val="accent4">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Qualität</a:t>
          </a:r>
        </a:p>
      </dsp:txBody>
      <dsp:txXfrm>
        <a:off x="1840531" y="1765223"/>
        <a:ext cx="1496173" cy="664092"/>
      </dsp:txXfrm>
    </dsp:sp>
    <dsp:sp modelId="{FC000DF3-666B-4923-B9D4-91F4CB22AE6C}">
      <dsp:nvSpPr>
        <dsp:cNvPr id="0" name=""/>
        <dsp:cNvSpPr/>
      </dsp:nvSpPr>
      <dsp:spPr>
        <a:xfrm>
          <a:off x="3680273" y="1765223"/>
          <a:ext cx="1496173" cy="1022041"/>
        </a:xfrm>
        <a:prstGeom prst="downArrowCallout">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Relation</a:t>
          </a:r>
        </a:p>
      </dsp:txBody>
      <dsp:txXfrm>
        <a:off x="3680273" y="1765223"/>
        <a:ext cx="1496173" cy="664092"/>
      </dsp:txXfrm>
    </dsp:sp>
    <dsp:sp modelId="{9AEDC0F5-1B03-4E92-A6BC-1759FA39198B}">
      <dsp:nvSpPr>
        <dsp:cNvPr id="0" name=""/>
        <dsp:cNvSpPr/>
      </dsp:nvSpPr>
      <dsp:spPr>
        <a:xfrm>
          <a:off x="5520014" y="1765223"/>
          <a:ext cx="1496173" cy="1022041"/>
        </a:xfrm>
        <a:prstGeom prst="downArrowCallout">
          <a:avLst/>
        </a:prstGeom>
        <a:solidFill>
          <a:schemeClr val="accent6">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Modalität</a:t>
          </a:r>
        </a:p>
      </dsp:txBody>
      <dsp:txXfrm>
        <a:off x="5520014" y="1765223"/>
        <a:ext cx="1496173" cy="664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0C3B0-D458-401B-9AD2-1EFCB376078E}">
      <dsp:nvSpPr>
        <dsp:cNvPr id="0" name=""/>
        <dsp:cNvSpPr/>
      </dsp:nvSpPr>
      <dsp:spPr>
        <a:xfrm>
          <a:off x="0" y="57859"/>
          <a:ext cx="4319576" cy="912033"/>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a:t>Maximenverstoß</a:t>
          </a:r>
        </a:p>
      </dsp:txBody>
      <dsp:txXfrm>
        <a:off x="26713" y="84572"/>
        <a:ext cx="3366358" cy="858607"/>
      </dsp:txXfrm>
    </dsp:sp>
    <dsp:sp modelId="{44CED875-7B72-4A0C-9627-6F71186828A3}">
      <dsp:nvSpPr>
        <dsp:cNvPr id="0" name=""/>
        <dsp:cNvSpPr/>
      </dsp:nvSpPr>
      <dsp:spPr>
        <a:xfrm>
          <a:off x="468503" y="1064038"/>
          <a:ext cx="4319576" cy="912033"/>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a:t>Kooperativitätsannahme</a:t>
          </a:r>
        </a:p>
      </dsp:txBody>
      <dsp:txXfrm>
        <a:off x="495216" y="1090751"/>
        <a:ext cx="3311895" cy="858607"/>
      </dsp:txXfrm>
    </dsp:sp>
    <dsp:sp modelId="{0D460D29-A95F-48AC-B6C5-83E1BF99EFBE}">
      <dsp:nvSpPr>
        <dsp:cNvPr id="0" name=""/>
        <dsp:cNvSpPr/>
      </dsp:nvSpPr>
      <dsp:spPr>
        <a:xfrm>
          <a:off x="862747" y="2128077"/>
          <a:ext cx="4319576" cy="912033"/>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de-DE" sz="2000" kern="1200" dirty="0" err="1"/>
            <a:t>konversationelle</a:t>
          </a:r>
          <a:r>
            <a:rPr lang="de-DE" sz="2000" kern="1200" dirty="0"/>
            <a:t> Implikatur</a:t>
          </a:r>
        </a:p>
      </dsp:txBody>
      <dsp:txXfrm>
        <a:off x="889460" y="2154790"/>
        <a:ext cx="3311895" cy="858607"/>
      </dsp:txXfrm>
    </dsp:sp>
    <dsp:sp modelId="{A3849B1E-AFD2-473E-92D0-D495F07349D9}">
      <dsp:nvSpPr>
        <dsp:cNvPr id="0" name=""/>
        <dsp:cNvSpPr/>
      </dsp:nvSpPr>
      <dsp:spPr>
        <a:xfrm>
          <a:off x="3875274" y="691625"/>
          <a:ext cx="592821" cy="5928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de-DE" sz="2800" kern="1200" dirty="0"/>
        </a:p>
      </dsp:txBody>
      <dsp:txXfrm>
        <a:off x="4008659" y="691625"/>
        <a:ext cx="326051" cy="446098"/>
      </dsp:txXfrm>
    </dsp:sp>
    <dsp:sp modelId="{89D9EB33-3CDA-4833-8DF6-4B2C4D93BE1F}">
      <dsp:nvSpPr>
        <dsp:cNvPr id="0" name=""/>
        <dsp:cNvSpPr/>
      </dsp:nvSpPr>
      <dsp:spPr>
        <a:xfrm>
          <a:off x="4269518" y="1749583"/>
          <a:ext cx="592821" cy="59282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de-DE" sz="2800" kern="1200" dirty="0"/>
        </a:p>
      </dsp:txBody>
      <dsp:txXfrm>
        <a:off x="4402903" y="1749583"/>
        <a:ext cx="326051" cy="4460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6170B-D697-4B40-9573-311D88BA9B1D}">
      <dsp:nvSpPr>
        <dsp:cNvPr id="0" name=""/>
        <dsp:cNvSpPr/>
      </dsp:nvSpPr>
      <dsp:spPr>
        <a:xfrm>
          <a:off x="538494" y="453104"/>
          <a:ext cx="7040399" cy="2672301"/>
        </a:xfrm>
        <a:prstGeom prst="round2DiagRect">
          <a:avLst>
            <a:gd name="adj1" fmla="val 0"/>
            <a:gd name="adj2" fmla="val 1667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769EC-C152-411B-9B8D-049439CD41E1}">
      <dsp:nvSpPr>
        <dsp:cNvPr id="0" name=""/>
        <dsp:cNvSpPr/>
      </dsp:nvSpPr>
      <dsp:spPr>
        <a:xfrm>
          <a:off x="4058694" y="858842"/>
          <a:ext cx="585" cy="186082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B79BE-5F57-4714-A195-3DC1A8402B95}">
      <dsp:nvSpPr>
        <dsp:cNvPr id="0" name=""/>
        <dsp:cNvSpPr/>
      </dsp:nvSpPr>
      <dsp:spPr>
        <a:xfrm>
          <a:off x="738485" y="705390"/>
          <a:ext cx="3239994" cy="21599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buNone/>
          </a:pPr>
          <a:r>
            <a:rPr lang="de-DE" sz="2000" kern="1200" dirty="0">
              <a:solidFill>
                <a:schemeClr val="bg1"/>
              </a:solidFill>
            </a:rPr>
            <a:t>Generalisierte </a:t>
          </a:r>
          <a:r>
            <a:rPr lang="de-DE" sz="2000" kern="1200" dirty="0" err="1">
              <a:solidFill>
                <a:schemeClr val="bg1"/>
              </a:solidFill>
            </a:rPr>
            <a:t>konversationelle</a:t>
          </a:r>
          <a:r>
            <a:rPr lang="de-DE" sz="2000" kern="1200" dirty="0">
              <a:solidFill>
                <a:schemeClr val="bg1"/>
              </a:solidFill>
            </a:rPr>
            <a:t> Implikaturen</a:t>
          </a:r>
        </a:p>
        <a:p>
          <a:pPr marL="266700" lvl="0" indent="-266700" algn="l" defTabSz="889000">
            <a:lnSpc>
              <a:spcPct val="90000"/>
            </a:lnSpc>
            <a:spcBef>
              <a:spcPct val="0"/>
            </a:spcBef>
            <a:spcAft>
              <a:spcPct val="35000"/>
            </a:spcAft>
            <a:buNone/>
            <a:tabLst/>
          </a:pPr>
          <a:r>
            <a:rPr lang="de-DE" sz="1600" kern="1200" dirty="0">
              <a:solidFill>
                <a:schemeClr val="bg1"/>
              </a:solidFill>
              <a:sym typeface="Webdings" panose="05030102010509060703" pitchFamily="18" charset="2"/>
            </a:rPr>
            <a:t> es ist kein bestimmter Kontext oder ein bestimmtes Szenario erforderlich</a:t>
          </a:r>
        </a:p>
        <a:p>
          <a:pPr marL="266700" lvl="0" indent="-266700" algn="l" defTabSz="889000">
            <a:lnSpc>
              <a:spcPct val="90000"/>
            </a:lnSpc>
            <a:spcBef>
              <a:spcPct val="0"/>
            </a:spcBef>
            <a:spcAft>
              <a:spcPct val="35000"/>
            </a:spcAft>
            <a:buNone/>
          </a:pPr>
          <a:r>
            <a:rPr lang="de-DE" sz="1600" kern="1200" dirty="0">
              <a:solidFill>
                <a:schemeClr val="bg1"/>
              </a:solidFill>
              <a:sym typeface="Webdings" panose="05030102010509060703" pitchFamily="18" charset="2"/>
            </a:rPr>
            <a:t> werden z.B. durch </a:t>
          </a:r>
          <a:r>
            <a:rPr lang="de-DE" sz="1600" kern="1200" dirty="0" err="1">
              <a:solidFill>
                <a:schemeClr val="bg1"/>
              </a:solidFill>
              <a:sym typeface="Webdings" panose="05030102010509060703" pitchFamily="18" charset="2"/>
            </a:rPr>
            <a:t>Indefinitartikel</a:t>
          </a:r>
          <a:r>
            <a:rPr lang="de-DE" sz="1600" kern="1200" dirty="0">
              <a:solidFill>
                <a:schemeClr val="bg1"/>
              </a:solidFill>
              <a:sym typeface="Webdings" panose="05030102010509060703" pitchFamily="18" charset="2"/>
            </a:rPr>
            <a:t> (wie in </a:t>
          </a:r>
          <a:r>
            <a:rPr lang="de-DE" sz="1600" i="1" kern="1200" dirty="0">
              <a:solidFill>
                <a:schemeClr val="bg1"/>
              </a:solidFill>
              <a:sym typeface="Webdings" panose="05030102010509060703" pitchFamily="18" charset="2"/>
            </a:rPr>
            <a:t>ein Haus</a:t>
          </a:r>
          <a:r>
            <a:rPr lang="de-DE" sz="1600" kern="1200" dirty="0">
              <a:solidFill>
                <a:schemeClr val="bg1"/>
              </a:solidFill>
              <a:sym typeface="Webdings" panose="05030102010509060703" pitchFamily="18" charset="2"/>
            </a:rPr>
            <a:t>) erzeugt</a:t>
          </a:r>
          <a:endParaRPr lang="de-DE" sz="1600" kern="1200" dirty="0">
            <a:solidFill>
              <a:schemeClr val="bg1"/>
            </a:solidFill>
          </a:endParaRPr>
        </a:p>
        <a:p>
          <a:pPr lvl="0" algn="l" defTabSz="889000">
            <a:lnSpc>
              <a:spcPct val="90000"/>
            </a:lnSpc>
            <a:spcBef>
              <a:spcPct val="0"/>
            </a:spcBef>
            <a:spcAft>
              <a:spcPct val="35000"/>
            </a:spcAft>
            <a:buNone/>
          </a:pPr>
          <a:endParaRPr lang="de-DE" sz="2000" kern="1200" dirty="0">
            <a:solidFill>
              <a:schemeClr val="bg1"/>
            </a:solidFill>
          </a:endParaRPr>
        </a:p>
      </dsp:txBody>
      <dsp:txXfrm>
        <a:off x="738485" y="705390"/>
        <a:ext cx="3239994" cy="2159994"/>
      </dsp:txXfrm>
    </dsp:sp>
    <dsp:sp modelId="{55F496E5-21FE-4668-BA4D-EA5DA5887771}">
      <dsp:nvSpPr>
        <dsp:cNvPr id="0" name=""/>
        <dsp:cNvSpPr/>
      </dsp:nvSpPr>
      <dsp:spPr>
        <a:xfrm>
          <a:off x="4122884" y="705390"/>
          <a:ext cx="3239994" cy="21599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buNone/>
          </a:pPr>
          <a:r>
            <a:rPr lang="de-DE" sz="2000" kern="1200" dirty="0">
              <a:solidFill>
                <a:schemeClr val="bg1">
                  <a:lumMod val="65000"/>
                </a:schemeClr>
              </a:solidFill>
            </a:rPr>
            <a:t>Partikularisierte </a:t>
          </a:r>
          <a:r>
            <a:rPr lang="de-DE" sz="2000" kern="1200" dirty="0" err="1">
              <a:solidFill>
                <a:schemeClr val="bg1">
                  <a:lumMod val="65000"/>
                </a:schemeClr>
              </a:solidFill>
            </a:rPr>
            <a:t>konversationelle</a:t>
          </a:r>
          <a:r>
            <a:rPr lang="de-DE" sz="2000" kern="1200" dirty="0">
              <a:solidFill>
                <a:schemeClr val="bg1">
                  <a:lumMod val="65000"/>
                </a:schemeClr>
              </a:solidFill>
            </a:rPr>
            <a:t> Implikaturen</a:t>
          </a:r>
        </a:p>
        <a:p>
          <a:pPr marL="266700" lvl="0" indent="-266700" algn="l" defTabSz="889000">
            <a:lnSpc>
              <a:spcPct val="90000"/>
            </a:lnSpc>
            <a:spcBef>
              <a:spcPct val="0"/>
            </a:spcBef>
            <a:spcAft>
              <a:spcPct val="35000"/>
            </a:spcAft>
            <a:buNone/>
            <a:tabLst/>
          </a:pPr>
          <a:r>
            <a:rPr lang="de-DE" sz="1600" kern="1200" dirty="0">
              <a:solidFill>
                <a:schemeClr val="bg1">
                  <a:lumMod val="65000"/>
                </a:schemeClr>
              </a:solidFill>
              <a:sym typeface="Webdings" panose="05030102010509060703" pitchFamily="18" charset="2"/>
            </a:rPr>
            <a:t></a:t>
          </a:r>
          <a:r>
            <a:rPr lang="de-DE" sz="2000" kern="1200" dirty="0">
              <a:solidFill>
                <a:schemeClr val="bg1">
                  <a:lumMod val="65000"/>
                </a:schemeClr>
              </a:solidFill>
              <a:sym typeface="Webdings" panose="05030102010509060703" pitchFamily="18" charset="2"/>
            </a:rPr>
            <a:t> </a:t>
          </a:r>
          <a:r>
            <a:rPr lang="de-DE" sz="1600" kern="1200" dirty="0">
              <a:solidFill>
                <a:schemeClr val="bg1">
                  <a:lumMod val="65000"/>
                </a:schemeClr>
              </a:solidFill>
              <a:sym typeface="Webdings" panose="05030102010509060703" pitchFamily="18" charset="2"/>
            </a:rPr>
            <a:t>entstehen nur in ganz bestimmten Situationen</a:t>
          </a:r>
        </a:p>
        <a:p>
          <a:pPr marL="266700" lvl="0" indent="-266700" algn="l" defTabSz="889000">
            <a:lnSpc>
              <a:spcPct val="90000"/>
            </a:lnSpc>
            <a:spcBef>
              <a:spcPct val="0"/>
            </a:spcBef>
            <a:spcAft>
              <a:spcPct val="35000"/>
            </a:spcAft>
            <a:buNone/>
          </a:pPr>
          <a:r>
            <a:rPr lang="de-DE" sz="1600" kern="1200" dirty="0">
              <a:solidFill>
                <a:schemeClr val="bg1">
                  <a:lumMod val="65000"/>
                </a:schemeClr>
              </a:solidFill>
              <a:sym typeface="Webdings" panose="05030102010509060703" pitchFamily="18" charset="2"/>
            </a:rPr>
            <a:t> umfassen alle Implikaturen, die auf der Maxime der Relation beruhen</a:t>
          </a:r>
        </a:p>
        <a:p>
          <a:pPr marL="358775" lvl="0" indent="-358775" algn="l" defTabSz="889000">
            <a:lnSpc>
              <a:spcPct val="90000"/>
            </a:lnSpc>
            <a:spcBef>
              <a:spcPct val="0"/>
            </a:spcBef>
            <a:spcAft>
              <a:spcPct val="35000"/>
            </a:spcAft>
            <a:buNone/>
          </a:pPr>
          <a:endParaRPr lang="de-DE" sz="1600" kern="1200" dirty="0">
            <a:solidFill>
              <a:schemeClr val="bg1"/>
            </a:solidFill>
          </a:endParaRPr>
        </a:p>
      </dsp:txBody>
      <dsp:txXfrm>
        <a:off x="4122884" y="705390"/>
        <a:ext cx="3239994" cy="2159994"/>
      </dsp:txXfrm>
    </dsp:sp>
    <dsp:sp modelId="{AF58A86A-D661-4BE0-AA14-C3B253179443}">
      <dsp:nvSpPr>
        <dsp:cNvPr id="0" name=""/>
        <dsp:cNvSpPr/>
      </dsp:nvSpPr>
      <dsp:spPr>
        <a:xfrm rot="16200000">
          <a:off x="-922271" y="922271"/>
          <a:ext cx="2576527" cy="731984"/>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711200">
            <a:lnSpc>
              <a:spcPct val="90000"/>
            </a:lnSpc>
            <a:spcBef>
              <a:spcPct val="0"/>
            </a:spcBef>
            <a:spcAft>
              <a:spcPct val="35000"/>
            </a:spcAft>
            <a:buNone/>
          </a:pPr>
          <a:r>
            <a:rPr lang="de-DE" sz="1600" kern="1200" dirty="0"/>
            <a:t>Generell/generalisiert</a:t>
          </a:r>
        </a:p>
      </dsp:txBody>
      <dsp:txXfrm>
        <a:off x="-811643" y="1216517"/>
        <a:ext cx="2355271" cy="364748"/>
      </dsp:txXfrm>
    </dsp:sp>
    <dsp:sp modelId="{5A2A1B66-95B9-446E-9CBC-C3E802C2441D}">
      <dsp:nvSpPr>
        <dsp:cNvPr id="0" name=""/>
        <dsp:cNvSpPr/>
      </dsp:nvSpPr>
      <dsp:spPr>
        <a:xfrm rot="5400000">
          <a:off x="6463133" y="1663406"/>
          <a:ext cx="2576527" cy="731984"/>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711200">
            <a:lnSpc>
              <a:spcPct val="90000"/>
            </a:lnSpc>
            <a:spcBef>
              <a:spcPct val="0"/>
            </a:spcBef>
            <a:spcAft>
              <a:spcPct val="35000"/>
            </a:spcAft>
            <a:buNone/>
          </a:pPr>
          <a:r>
            <a:rPr lang="de-DE" sz="1600" kern="1200" dirty="0">
              <a:solidFill>
                <a:schemeClr val="bg1">
                  <a:lumMod val="65000"/>
                </a:schemeClr>
              </a:solidFill>
            </a:rPr>
            <a:t>Partikulär/</a:t>
          </a:r>
          <a:r>
            <a:rPr lang="de-DE" sz="1600" kern="1200" dirty="0" err="1">
              <a:solidFill>
                <a:schemeClr val="bg1">
                  <a:lumMod val="65000"/>
                </a:schemeClr>
              </a:solidFill>
            </a:rPr>
            <a:t>partikularisiert</a:t>
          </a:r>
          <a:endParaRPr lang="de-DE" sz="1600" kern="1200" dirty="0">
            <a:solidFill>
              <a:schemeClr val="bg1">
                <a:lumMod val="65000"/>
              </a:schemeClr>
            </a:solidFill>
          </a:endParaRPr>
        </a:p>
      </dsp:txBody>
      <dsp:txXfrm>
        <a:off x="6573761" y="1736396"/>
        <a:ext cx="2355271" cy="36474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dirty="0"/>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p:spPr>
      </p:sp>
      <p:sp>
        <p:nvSpPr>
          <p:cNvPr id="3" name="Notizenplatzhalter 2"/>
          <p:cNvSpPr>
            <a:spLocks noGrp="1"/>
          </p:cNvSpPr>
          <p:nvPr>
            <p:ph type="body" idx="1"/>
          </p:nvPr>
        </p:nvSpPr>
        <p:spPr/>
        <p:txBody>
          <a:bodyPr/>
          <a:lstStyle/>
          <a:p>
            <a:r>
              <a:rPr lang="en-US"/>
              <a:t>QUALITY: Try to make your contribution one that is true.</a:t>
            </a:r>
          </a:p>
          <a:p>
            <a:r>
              <a:rPr lang="en-US"/>
              <a:t>1. Do not say what you believe to be false.</a:t>
            </a:r>
          </a:p>
          <a:p>
            <a:r>
              <a:rPr lang="en-US"/>
              <a:t>2. Do not say that for which you lack evidence.</a:t>
            </a:r>
          </a:p>
          <a:p>
            <a:r>
              <a:rPr lang="en-US"/>
              <a:t>QUANTITY:</a:t>
            </a:r>
          </a:p>
          <a:p>
            <a:r>
              <a:rPr lang="en-US"/>
              <a:t>1. Make your contribution as informative as is required</a:t>
            </a:r>
          </a:p>
          <a:p>
            <a:r>
              <a:rPr lang="en-US"/>
              <a:t>(for the current purposes of the exchange).</a:t>
            </a:r>
          </a:p>
          <a:p>
            <a:r>
              <a:rPr lang="en-US"/>
              <a:t>2. Do not make your contribution more informative than is required.</a:t>
            </a:r>
          </a:p>
          <a:p>
            <a:r>
              <a:rPr lang="en-US"/>
              <a:t>RELATION: Be relevant.</a:t>
            </a:r>
          </a:p>
          <a:p>
            <a:r>
              <a:rPr lang="en-US"/>
              <a:t>MANNER: Be perspicuous.</a:t>
            </a:r>
          </a:p>
          <a:p>
            <a:r>
              <a:rPr lang="en-US"/>
              <a:t>1. Avoid obscurity of expression.</a:t>
            </a:r>
          </a:p>
          <a:p>
            <a:r>
              <a:rPr lang="en-US"/>
              <a:t>2. Avoid ambiguity.</a:t>
            </a:r>
          </a:p>
          <a:p>
            <a:r>
              <a:rPr lang="en-US"/>
              <a:t>3. Be brief. (Avoid unnecessary prolixity.)</a:t>
            </a:r>
          </a:p>
          <a:p>
            <a:r>
              <a:rPr lang="en-US"/>
              <a:t>4. Be orderly.</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12</a:t>
            </a:fld>
            <a:endParaRPr lang="en-US"/>
          </a:p>
        </p:txBody>
      </p:sp>
    </p:spTree>
    <p:extLst>
      <p:ext uri="{BB962C8B-B14F-4D97-AF65-F5344CB8AC3E}">
        <p14:creationId xmlns:p14="http://schemas.microsoft.com/office/powerpoint/2010/main" val="2525621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26</a:t>
            </a:fld>
            <a:endParaRPr lang="de-DE" dirty="0"/>
          </a:p>
        </p:txBody>
      </p:sp>
    </p:spTree>
    <p:extLst>
      <p:ext uri="{BB962C8B-B14F-4D97-AF65-F5344CB8AC3E}">
        <p14:creationId xmlns:p14="http://schemas.microsoft.com/office/powerpoint/2010/main" val="273461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27</a:t>
            </a:fld>
            <a:endParaRPr lang="de-DE" dirty="0"/>
          </a:p>
        </p:txBody>
      </p:sp>
    </p:spTree>
    <p:extLst>
      <p:ext uri="{BB962C8B-B14F-4D97-AF65-F5344CB8AC3E}">
        <p14:creationId xmlns:p14="http://schemas.microsoft.com/office/powerpoint/2010/main" val="190002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44337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44</a:t>
            </a:fld>
            <a:endParaRPr lang="de-DE"/>
          </a:p>
        </p:txBody>
      </p:sp>
    </p:spTree>
    <p:extLst>
      <p:ext uri="{BB962C8B-B14F-4D97-AF65-F5344CB8AC3E}">
        <p14:creationId xmlns:p14="http://schemas.microsoft.com/office/powerpoint/2010/main" val="40020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Die Proposition (Aussage) ist der Teil des Satzes, der der Wahrheitsbewertung unterliegt.</a:t>
            </a:r>
          </a:p>
        </p:txBody>
      </p:sp>
      <p:sp>
        <p:nvSpPr>
          <p:cNvPr id="4" name="Slide Number Placeholder 3"/>
          <p:cNvSpPr>
            <a:spLocks noGrp="1"/>
          </p:cNvSpPr>
          <p:nvPr>
            <p:ph type="sldNum" sz="quarter" idx="5"/>
          </p:nvPr>
        </p:nvSpPr>
        <p:spPr/>
        <p:txBody>
          <a:bodyPr/>
          <a:lstStyle/>
          <a:p>
            <a:fld id="{40D2F843-3D3D-4773-8BC9-8ABDF58A2738}" type="slidenum">
              <a:rPr lang="de-DE" smtClean="0"/>
              <a:t>53</a:t>
            </a:fld>
            <a:endParaRPr lang="de-DE"/>
          </a:p>
        </p:txBody>
      </p:sp>
    </p:spTree>
    <p:extLst>
      <p:ext uri="{BB962C8B-B14F-4D97-AF65-F5344CB8AC3E}">
        <p14:creationId xmlns:p14="http://schemas.microsoft.com/office/powerpoint/2010/main" val="1895253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Einige alternative Konzeptualisierungen werden ausgeschlossen. Dies bezieht</a:t>
            </a:r>
            <a:r>
              <a:rPr lang="de-DE" baseline="0"/>
              <a:t> sich aber nur auf das, was sprachlich salient gemacht wird - z.B. kann im Hintergrund ein Jongleur auf einem Bein stehen; das Prinzip schließt nicht aus, dass dies der Fall ist, da die Inferenz sich nur auf saliente Kontraste bezieht.</a:t>
            </a:r>
          </a:p>
          <a:p>
            <a:r>
              <a:rPr lang="de-DE" baseline="0"/>
              <a:t>Q Prinzip und skalare Implikatur: Das Q-Prinzip hält Sprecher davon ab, Äußerungen zu produzieren, die informationell schwächer sind als was der Wissensstand hergibt.</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61</a:t>
            </a:fld>
            <a:endParaRPr lang="en-US"/>
          </a:p>
        </p:txBody>
      </p:sp>
    </p:spTree>
    <p:extLst>
      <p:ext uri="{BB962C8B-B14F-4D97-AF65-F5344CB8AC3E}">
        <p14:creationId xmlns:p14="http://schemas.microsoft.com/office/powerpoint/2010/main" val="2555028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Weil weder</a:t>
            </a:r>
            <a:r>
              <a:rPr lang="de-DE" baseline="0"/>
              <a:t> Pyramide noch Würfel näher spezifiziert werden, gehen wir davon aus, dass Pyramide und Würfel unserer Idealvorstellung (unserem Prototypen) entsprechen.</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62</a:t>
            </a:fld>
            <a:endParaRPr lang="en-US"/>
          </a:p>
        </p:txBody>
      </p:sp>
    </p:spTree>
    <p:extLst>
      <p:ext uri="{BB962C8B-B14F-4D97-AF65-F5344CB8AC3E}">
        <p14:creationId xmlns:p14="http://schemas.microsoft.com/office/powerpoint/2010/main" val="1859509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Weil weder</a:t>
            </a:r>
            <a:r>
              <a:rPr lang="de-DE" baseline="0"/>
              <a:t> Pyramide noch Würfel näher spezifiziert werden, gehen wir davon aus, dass Pyramide und Würfel unserer Idealvorstellung (unserem Prototypen) entsprechen. Wenn sie näher spezifiziert werden, gehen wir davon aus, dass sie vom Prototypen abweichen.</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63</a:t>
            </a:fld>
            <a:endParaRPr lang="en-US"/>
          </a:p>
        </p:txBody>
      </p:sp>
    </p:spTree>
    <p:extLst>
      <p:ext uri="{BB962C8B-B14F-4D97-AF65-F5344CB8AC3E}">
        <p14:creationId xmlns:p14="http://schemas.microsoft.com/office/powerpoint/2010/main" val="1496501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Weil weder</a:t>
            </a:r>
            <a:r>
              <a:rPr lang="de-DE" baseline="0"/>
              <a:t> Pyramide noch Würfel näher spezifiziert werden, gehen wir davon aus, dass Pyramide und Würfel unserer Idealvorstellung (unserem Prototypen) entsprechen.</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64</a:t>
            </a:fld>
            <a:endParaRPr lang="en-US"/>
          </a:p>
        </p:txBody>
      </p:sp>
    </p:spTree>
    <p:extLst>
      <p:ext uri="{BB962C8B-B14F-4D97-AF65-F5344CB8AC3E}">
        <p14:creationId xmlns:p14="http://schemas.microsoft.com/office/powerpoint/2010/main" val="303060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&gt;</a:t>
            </a:r>
            <a:r>
              <a:rPr lang="de-DE" baseline="0"/>
              <a:t> = annuliert die inkonsistente Implikatur des untergeordneten Prinzips</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65</a:t>
            </a:fld>
            <a:endParaRPr lang="en-US"/>
          </a:p>
        </p:txBody>
      </p:sp>
    </p:spTree>
    <p:extLst>
      <p:ext uri="{BB962C8B-B14F-4D97-AF65-F5344CB8AC3E}">
        <p14:creationId xmlns:p14="http://schemas.microsoft.com/office/powerpoint/2010/main" val="390539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p:spPr>
      </p:sp>
      <p:sp>
        <p:nvSpPr>
          <p:cNvPr id="3" name="Notizenplatzhalter 2"/>
          <p:cNvSpPr>
            <a:spLocks noGrp="1"/>
          </p:cNvSpPr>
          <p:nvPr>
            <p:ph type="body" idx="1"/>
          </p:nvPr>
        </p:nvSpPr>
        <p:spPr/>
        <p:txBody>
          <a:bodyPr/>
          <a:lstStyle/>
          <a:p>
            <a:r>
              <a:rPr lang="en-US"/>
              <a:t>QUALITY: Try to make your contribution one that is true.</a:t>
            </a:r>
          </a:p>
          <a:p>
            <a:r>
              <a:rPr lang="en-US"/>
              <a:t>1. Do not say what you believe to be false.</a:t>
            </a:r>
          </a:p>
          <a:p>
            <a:r>
              <a:rPr lang="en-US"/>
              <a:t>2. Do not say that for which you lack evidence.</a:t>
            </a:r>
          </a:p>
          <a:p>
            <a:r>
              <a:rPr lang="en-US"/>
              <a:t>QUANTITY:</a:t>
            </a:r>
          </a:p>
          <a:p>
            <a:r>
              <a:rPr lang="en-US"/>
              <a:t>1. Make your contribution as informative as is required</a:t>
            </a:r>
          </a:p>
          <a:p>
            <a:r>
              <a:rPr lang="en-US"/>
              <a:t>(for the current purposes of the exchange).</a:t>
            </a:r>
          </a:p>
          <a:p>
            <a:r>
              <a:rPr lang="en-US"/>
              <a:t>2. Do not make your contribution more informative than is required.</a:t>
            </a:r>
          </a:p>
          <a:p>
            <a:r>
              <a:rPr lang="en-US"/>
              <a:t>RELATION: Be relevant.</a:t>
            </a:r>
          </a:p>
          <a:p>
            <a:r>
              <a:rPr lang="en-US"/>
              <a:t>MANNER: Be perspicuous.</a:t>
            </a:r>
          </a:p>
          <a:p>
            <a:r>
              <a:rPr lang="en-US"/>
              <a:t>1. Avoid obscurity of expression.</a:t>
            </a:r>
          </a:p>
          <a:p>
            <a:r>
              <a:rPr lang="en-US"/>
              <a:t>2. Avoid ambiguity.</a:t>
            </a:r>
          </a:p>
          <a:p>
            <a:r>
              <a:rPr lang="en-US"/>
              <a:t>3. Be brief. (Avoid unnecessary prolixity.)</a:t>
            </a:r>
          </a:p>
          <a:p>
            <a:r>
              <a:rPr lang="en-US"/>
              <a:t>4. Be orderly.</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13</a:t>
            </a:fld>
            <a:endParaRPr lang="en-US"/>
          </a:p>
        </p:txBody>
      </p:sp>
    </p:spTree>
    <p:extLst>
      <p:ext uri="{BB962C8B-B14F-4D97-AF65-F5344CB8AC3E}">
        <p14:creationId xmlns:p14="http://schemas.microsoft.com/office/powerpoint/2010/main" val="363802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I basiert</a:t>
            </a:r>
            <a:r>
              <a:rPr lang="de-DE" baseline="0"/>
              <a:t> auf stereotypischen Vorannahmen. Q und M basieren auf *sprachlichen* Alternanzen - sie ergeben sich aus dem Vergleich von dem, was gesagt wurde, mit dem, was hätte gesagt werden können: z.B. Person vs. Mann/Frau (Q); Würfel vs. würfelförmiges Objekt (M)</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66</a:t>
            </a:fld>
            <a:endParaRPr lang="en-US"/>
          </a:p>
        </p:txBody>
      </p:sp>
    </p:spTree>
    <p:extLst>
      <p:ext uri="{BB962C8B-B14F-4D97-AF65-F5344CB8AC3E}">
        <p14:creationId xmlns:p14="http://schemas.microsoft.com/office/powerpoint/2010/main" val="53871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de-DE"/>
              <a:t>I basiert auf stereotypischen Vorannahmen</a:t>
            </a:r>
            <a:r>
              <a:rPr lang="de-DE" baseline="0"/>
              <a:t> - mit Q und M kann deutlich gemacht werden, dass diese Vorannahmen nicht zutreffen.</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67</a:t>
            </a:fld>
            <a:endParaRPr lang="en-US"/>
          </a:p>
        </p:txBody>
      </p:sp>
    </p:spTree>
    <p:extLst>
      <p:ext uri="{BB962C8B-B14F-4D97-AF65-F5344CB8AC3E}">
        <p14:creationId xmlns:p14="http://schemas.microsoft.com/office/powerpoint/2010/main" val="164550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Tautologie verstößt gegen Maxime der Quantität, weil man der Hörerin nur offensichtliche Informationen gibt. </a:t>
            </a:r>
          </a:p>
        </p:txBody>
      </p:sp>
      <p:sp>
        <p:nvSpPr>
          <p:cNvPr id="4" name="Slide Number Placeholder 3"/>
          <p:cNvSpPr>
            <a:spLocks noGrp="1"/>
          </p:cNvSpPr>
          <p:nvPr>
            <p:ph type="sldNum" sz="quarter" idx="5"/>
          </p:nvPr>
        </p:nvSpPr>
        <p:spPr/>
        <p:txBody>
          <a:bodyPr/>
          <a:lstStyle/>
          <a:p>
            <a:fld id="{E4EA47C3-D6D1-45C7-B7EF-A1183D105D1C}" type="slidenum">
              <a:rPr lang="de-DE" smtClean="0"/>
              <a:pPr/>
              <a:t>16</a:t>
            </a:fld>
            <a:endParaRPr lang="de-DE" dirty="0"/>
          </a:p>
        </p:txBody>
      </p:sp>
    </p:spTree>
    <p:extLst>
      <p:ext uri="{BB962C8B-B14F-4D97-AF65-F5344CB8AC3E}">
        <p14:creationId xmlns:p14="http://schemas.microsoft.com/office/powerpoint/2010/main" val="13896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19</a:t>
            </a:fld>
            <a:endParaRPr lang="de-DE" dirty="0"/>
          </a:p>
        </p:txBody>
      </p:sp>
    </p:spTree>
    <p:extLst>
      <p:ext uri="{BB962C8B-B14F-4D97-AF65-F5344CB8AC3E}">
        <p14:creationId xmlns:p14="http://schemas.microsoft.com/office/powerpoint/2010/main" val="371530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20</a:t>
            </a:fld>
            <a:endParaRPr lang="de-DE" dirty="0"/>
          </a:p>
        </p:txBody>
      </p:sp>
    </p:spTree>
    <p:extLst>
      <p:ext uri="{BB962C8B-B14F-4D97-AF65-F5344CB8AC3E}">
        <p14:creationId xmlns:p14="http://schemas.microsoft.com/office/powerpoint/2010/main" val="295758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21</a:t>
            </a:fld>
            <a:endParaRPr lang="de-DE" dirty="0"/>
          </a:p>
        </p:txBody>
      </p:sp>
    </p:spTree>
    <p:extLst>
      <p:ext uri="{BB962C8B-B14F-4D97-AF65-F5344CB8AC3E}">
        <p14:creationId xmlns:p14="http://schemas.microsoft.com/office/powerpoint/2010/main" val="11632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22</a:t>
            </a:fld>
            <a:endParaRPr lang="de-DE" dirty="0"/>
          </a:p>
        </p:txBody>
      </p:sp>
    </p:spTree>
    <p:extLst>
      <p:ext uri="{BB962C8B-B14F-4D97-AF65-F5344CB8AC3E}">
        <p14:creationId xmlns:p14="http://schemas.microsoft.com/office/powerpoint/2010/main" val="221549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Arial" panose="020B0604020202020204" pitchFamily="34" charset="0"/>
                <a:ea typeface="+mn-ea"/>
                <a:cs typeface="+mn-cs"/>
              </a:rPr>
              <a:t>Sie hätte auch sagen können: Die Sängerin sang eine Arie aus Rigoletto. Im Kontrast der beiden Äußerungen wird klar, dass durch die Wahl die Äußerung die Implikatur ausgelöst wird, dass das, was die Sängerin von sich gab, nicht den künstlerischen Anforderungen entsprochen hat. (Finkbeiner 2015)</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23</a:t>
            </a:fld>
            <a:endParaRPr lang="de-DE" dirty="0"/>
          </a:p>
        </p:txBody>
      </p:sp>
    </p:spTree>
    <p:extLst>
      <p:ext uri="{BB962C8B-B14F-4D97-AF65-F5344CB8AC3E}">
        <p14:creationId xmlns:p14="http://schemas.microsoft.com/office/powerpoint/2010/main" val="378389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25</a:t>
            </a:fld>
            <a:endParaRPr lang="de-DE" dirty="0"/>
          </a:p>
        </p:txBody>
      </p:sp>
    </p:spTree>
    <p:extLst>
      <p:ext uri="{BB962C8B-B14F-4D97-AF65-F5344CB8AC3E}">
        <p14:creationId xmlns:p14="http://schemas.microsoft.com/office/powerpoint/2010/main" val="217941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dirty="0"/>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dirty="0"/>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dirty="0"/>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dirty="0"/>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dirty="0"/>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dirty="0"/>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dirty="0"/>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dirty="0"/>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dirty="0"/>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dirty="0"/>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dirty="0"/>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dirty="0"/>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dirty="0"/>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dirty="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Tree>
    <p:extLst>
      <p:ext uri="{BB962C8B-B14F-4D97-AF65-F5344CB8AC3E}">
        <p14:creationId xmlns:p14="http://schemas.microsoft.com/office/powerpoint/2010/main" val="240248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dirty="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532998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Tree>
    <p:extLst>
      <p:ext uri="{BB962C8B-B14F-4D97-AF65-F5344CB8AC3E}">
        <p14:creationId xmlns:p14="http://schemas.microsoft.com/office/powerpoint/2010/main" val="3861269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dirty="0"/>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109046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453115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dirty="0"/>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dirty="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dirty="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dirty="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dirty="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2761947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848390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8191352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9314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833769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2040152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066765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7448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4062486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dirty="0"/>
          </a:p>
        </p:txBody>
      </p:sp>
      <p:sp>
        <p:nvSpPr>
          <p:cNvPr id="6" name="Fußzeilenplatzhalter 3"/>
          <p:cNvSpPr>
            <a:spLocks noGrp="1"/>
          </p:cNvSpPr>
          <p:nvPr>
            <p:ph type="ftr" sz="quarter" idx="11"/>
          </p:nvPr>
        </p:nvSpPr>
        <p:spPr bwMode="auto"/>
        <p:txBody>
          <a:bodyPr/>
          <a:lstStyle/>
          <a:p>
            <a:pPr>
              <a:defRPr/>
            </a:pPr>
            <a:endParaRPr lang="de-DE" dirty="0"/>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79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dirty="0"/>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3674960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07489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312052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7328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69456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846470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dirty="0"/>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612275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712239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89186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dirty="0"/>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6655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759753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dirty="0"/>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9066251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dirty="0"/>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0940387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dirty="0"/>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376269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dirty="0"/>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dirty="0"/>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dirty="0"/>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dirty="0"/>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dirty="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dirty="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dirty="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dirty="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dirty="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dirty="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dirty="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dirty="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dirty="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dirty="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dirty="0"/>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dirty="0"/>
          </a:p>
        </p:txBody>
      </p:sp>
    </p:spTree>
    <p:extLst>
      <p:ext uri="{BB962C8B-B14F-4D97-AF65-F5344CB8AC3E}">
        <p14:creationId xmlns:p14="http://schemas.microsoft.com/office/powerpoint/2010/main" val="42819331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0">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lvl1pPr>
              <a:defRPr sz="1800"/>
            </a:lvl1pPr>
            <a:lvl2pPr>
              <a:defRPr sz="1600"/>
            </a:lvl2pPr>
            <a:lvl3pPr>
              <a:defRPr sz="1400"/>
            </a:lvl3pPr>
            <a:lvl4pPr>
              <a:defRPr sz="1400"/>
            </a:lvl4pPr>
            <a:lvl5pPr>
              <a:defRPr sz="14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415437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dirty="0"/>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dirty="0"/>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dirty="0"/>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dirty="0"/>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dirty="0"/>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dirty="0"/>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dirty="0"/>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dirty="0"/>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dirty="0"/>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dirty="0"/>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dirty="0"/>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dirty="0"/>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dirty="0"/>
                <a:t>hhu.de</a:t>
              </a:r>
              <a:endParaRPr dirty="0"/>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dirty="0"/>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dirty="0"/>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dirty="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dirty="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dirty="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dirty="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dirty="0"/>
          </a:p>
        </p:txBody>
      </p:sp>
    </p:spTree>
    <p:extLst>
      <p:ext uri="{BB962C8B-B14F-4D97-AF65-F5344CB8AC3E}">
        <p14:creationId xmlns:p14="http://schemas.microsoft.com/office/powerpoint/2010/main" val="248496704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9.xml"/><Relationship Id="rId1" Type="http://schemas.openxmlformats.org/officeDocument/2006/relationships/tags" Target="../tags/tag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39.xml"/><Relationship Id="rId1" Type="http://schemas.openxmlformats.org/officeDocument/2006/relationships/tags" Target="../tags/tag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40.xml"/><Relationship Id="rId1" Type="http://schemas.openxmlformats.org/officeDocument/2006/relationships/tags" Target="../tags/tag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40.xml"/><Relationship Id="rId1" Type="http://schemas.openxmlformats.org/officeDocument/2006/relationships/tags" Target="../tags/tag9.xml"/><Relationship Id="rId4" Type="http://schemas.openxmlformats.org/officeDocument/2006/relationships/image" Target="../media/image23.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2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61.xml"/><Relationship Id="rId4" Type="http://schemas.openxmlformats.org/officeDocument/2006/relationships/image" Target="../media/image25.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BC4F-BB09-274B-98AB-9B2B6F990635}"/>
              </a:ext>
            </a:extLst>
          </p:cNvPr>
          <p:cNvSpPr>
            <a:spLocks noGrp="1"/>
          </p:cNvSpPr>
          <p:nvPr>
            <p:ph type="ctrTitle"/>
          </p:nvPr>
        </p:nvSpPr>
        <p:spPr/>
        <p:txBody>
          <a:bodyPr/>
          <a:lstStyle/>
          <a:p>
            <a:r>
              <a:rPr lang="en-US"/>
              <a:t>Implikatur</a:t>
            </a:r>
          </a:p>
        </p:txBody>
      </p:sp>
      <p:sp>
        <p:nvSpPr>
          <p:cNvPr id="3" name="Subtitle 2">
            <a:extLst>
              <a:ext uri="{FF2B5EF4-FFF2-40B4-BE49-F238E27FC236}">
                <a16:creationId xmlns:a16="http://schemas.microsoft.com/office/drawing/2014/main" id="{69BA5259-B790-6849-B52A-2095A837B07F}"/>
              </a:ext>
            </a:extLst>
          </p:cNvPr>
          <p:cNvSpPr>
            <a:spLocks noGrp="1"/>
          </p:cNvSpPr>
          <p:nvPr>
            <p:ph type="subTitle" idx="1"/>
          </p:nvPr>
        </p:nvSpPr>
        <p:spPr>
          <a:xfrm>
            <a:off x="3654278" y="3494160"/>
            <a:ext cx="4950169" cy="604640"/>
          </a:xfrm>
        </p:spPr>
        <p:txBody>
          <a:bodyPr/>
          <a:lstStyle/>
          <a:p>
            <a:r>
              <a:rPr lang="en-US"/>
              <a:t>(in Anlehnung an Meibauer 2008, Finkbeiner 2015</a:t>
            </a:r>
          </a:p>
          <a:p>
            <a:r>
              <a:rPr lang="en-US"/>
              <a:t>und Cummins 2019)</a:t>
            </a:r>
          </a:p>
        </p:txBody>
      </p:sp>
    </p:spTree>
    <p:extLst>
      <p:ext uri="{BB962C8B-B14F-4D97-AF65-F5344CB8AC3E}">
        <p14:creationId xmlns:p14="http://schemas.microsoft.com/office/powerpoint/2010/main" val="635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380B480E-373E-481E-B2FF-4782CAA21BD4}"/>
              </a:ext>
            </a:extLst>
          </p:cNvPr>
          <p:cNvSpPr/>
          <p:nvPr/>
        </p:nvSpPr>
        <p:spPr bwMode="auto">
          <a:xfrm>
            <a:off x="399397" y="2502917"/>
            <a:ext cx="8421075" cy="864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350" dirty="0">
                <a:solidFill>
                  <a:schemeClr val="tx1"/>
                </a:solidFill>
              </a:rPr>
              <a:t>Kategorien</a:t>
            </a:r>
          </a:p>
        </p:txBody>
      </p:sp>
      <p:sp>
        <p:nvSpPr>
          <p:cNvPr id="2" name="Titel 1">
            <a:extLst>
              <a:ext uri="{FF2B5EF4-FFF2-40B4-BE49-F238E27FC236}">
                <a16:creationId xmlns:a16="http://schemas.microsoft.com/office/drawing/2014/main" id="{748A2709-8F5D-48D8-A9CC-FF561EA32246}"/>
              </a:ext>
            </a:extLst>
          </p:cNvPr>
          <p:cNvSpPr>
            <a:spLocks noGrp="1"/>
          </p:cNvSpPr>
          <p:nvPr>
            <p:ph type="title"/>
          </p:nvPr>
        </p:nvSpPr>
        <p:spPr/>
        <p:txBody>
          <a:bodyPr/>
          <a:lstStyle/>
          <a:p>
            <a:r>
              <a:rPr lang="de-DE" dirty="0"/>
              <a:t>Kooperationsprinzip (KP)</a:t>
            </a:r>
          </a:p>
        </p:txBody>
      </p:sp>
      <p:sp>
        <p:nvSpPr>
          <p:cNvPr id="3" name="Fußzeilenplatzhalter 2">
            <a:extLst>
              <a:ext uri="{FF2B5EF4-FFF2-40B4-BE49-F238E27FC236}">
                <a16:creationId xmlns:a16="http://schemas.microsoft.com/office/drawing/2014/main" id="{8E701E68-584A-45D5-9F08-6AA814B79D2C}"/>
              </a:ext>
            </a:extLst>
          </p:cNvPr>
          <p:cNvSpPr>
            <a:spLocks noGrp="1"/>
          </p:cNvSpPr>
          <p:nvPr>
            <p:ph type="ftr" sz="quarter" idx="11"/>
          </p:nvPr>
        </p:nvSpPr>
        <p:spPr/>
        <p:txBody>
          <a:bodyPr/>
          <a:lstStyle/>
          <a:p>
            <a:pPr>
              <a:defRPr/>
            </a:pPr>
            <a:endParaRPr lang="de-DE"/>
          </a:p>
        </p:txBody>
      </p:sp>
      <p:sp>
        <p:nvSpPr>
          <p:cNvPr id="4" name="Foliennummernplatzhalter 3">
            <a:extLst>
              <a:ext uri="{FF2B5EF4-FFF2-40B4-BE49-F238E27FC236}">
                <a16:creationId xmlns:a16="http://schemas.microsoft.com/office/drawing/2014/main" id="{EA265A37-E64E-4CB9-B87F-298E7FA34D55}"/>
              </a:ext>
            </a:extLst>
          </p:cNvPr>
          <p:cNvSpPr>
            <a:spLocks noGrp="1"/>
          </p:cNvSpPr>
          <p:nvPr>
            <p:ph type="sldNum" sz="quarter" idx="12"/>
          </p:nvPr>
        </p:nvSpPr>
        <p:spPr/>
        <p:txBody>
          <a:bodyPr/>
          <a:lstStyle/>
          <a:p>
            <a:pPr>
              <a:defRPr/>
            </a:pPr>
            <a:fld id="{9D195BCC-3514-4B1B-9C18-24F3D67EC549}" type="slidenum">
              <a:rPr lang="de-DE" smtClean="0"/>
              <a:t>10</a:t>
            </a:fld>
            <a:endParaRPr lang="de-DE"/>
          </a:p>
        </p:txBody>
      </p:sp>
      <p:graphicFrame>
        <p:nvGraphicFramePr>
          <p:cNvPr id="7" name="Diagramm 6">
            <a:extLst>
              <a:ext uri="{FF2B5EF4-FFF2-40B4-BE49-F238E27FC236}">
                <a16:creationId xmlns:a16="http://schemas.microsoft.com/office/drawing/2014/main" id="{C9D1BABE-DF1F-4B30-B631-CB086B5DC0B7}"/>
              </a:ext>
            </a:extLst>
          </p:cNvPr>
          <p:cNvGraphicFramePr/>
          <p:nvPr/>
        </p:nvGraphicFramePr>
        <p:xfrm>
          <a:off x="741376" y="829980"/>
          <a:ext cx="7016978" cy="3574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Rechteck 25">
            <a:extLst>
              <a:ext uri="{FF2B5EF4-FFF2-40B4-BE49-F238E27FC236}">
                <a16:creationId xmlns:a16="http://schemas.microsoft.com/office/drawing/2014/main" id="{5894A995-1F3E-4724-B6A8-826C310A231F}"/>
              </a:ext>
            </a:extLst>
          </p:cNvPr>
          <p:cNvSpPr/>
          <p:nvPr/>
        </p:nvSpPr>
        <p:spPr bwMode="auto">
          <a:xfrm>
            <a:off x="399397" y="3745438"/>
            <a:ext cx="8421075" cy="6296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rPr>
              <a:t>Konversationsmaximen</a:t>
            </a:r>
            <a:endParaRPr lang="de-DE" sz="1800" dirty="0">
              <a:solidFill>
                <a:schemeClr val="tx1"/>
              </a:solidFill>
            </a:endParaRPr>
          </a:p>
        </p:txBody>
      </p:sp>
    </p:spTree>
    <p:custDataLst>
      <p:tags r:id="rId1"/>
    </p:custDataLst>
    <p:extLst>
      <p:ext uri="{BB962C8B-B14F-4D97-AF65-F5344CB8AC3E}">
        <p14:creationId xmlns:p14="http://schemas.microsoft.com/office/powerpoint/2010/main" val="135489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Kooperationsprinzip (KP)</a:t>
            </a:r>
          </a:p>
        </p:txBody>
      </p:sp>
      <p:sp>
        <p:nvSpPr>
          <p:cNvPr id="3" name="Fußzeilenplatzhalter 2"/>
          <p:cNvSpPr>
            <a:spLocks noGrp="1"/>
          </p:cNvSpPr>
          <p:nvPr>
            <p:ph type="ftr" sz="quarter" idx="11"/>
          </p:nvPr>
        </p:nvSpPr>
        <p:spPr/>
        <p:txBody>
          <a:bodyPr/>
          <a:lstStyle/>
          <a:p>
            <a:pPr>
              <a:defRPr/>
            </a:pPr>
            <a:r>
              <a:rPr lang="de-DE" dirty="0"/>
              <a:t>https://de.wikipedia.org/wiki/Transzendentale_Analytik#Urteilstafel</a:t>
            </a:r>
          </a:p>
        </p:txBody>
      </p:sp>
      <p:sp>
        <p:nvSpPr>
          <p:cNvPr id="4" name="Foliennummernplatzhalter 3"/>
          <p:cNvSpPr>
            <a:spLocks noGrp="1"/>
          </p:cNvSpPr>
          <p:nvPr>
            <p:ph type="sldNum" sz="quarter" idx="12"/>
          </p:nvPr>
        </p:nvSpPr>
        <p:spPr/>
        <p:txBody>
          <a:bodyPr/>
          <a:lstStyle/>
          <a:p>
            <a:pPr>
              <a:defRPr/>
            </a:pPr>
            <a:fld id="{9D195BCC-3514-4B1B-9C18-24F3D67EC549}" type="slidenum">
              <a:rPr lang="de-DE" smtClean="0"/>
              <a:t>11</a:t>
            </a:fld>
            <a:endParaRPr lang="de-DE" dirty="0"/>
          </a:p>
        </p:txBody>
      </p:sp>
      <p:sp>
        <p:nvSpPr>
          <p:cNvPr id="5" name="Textplatzhalter 4"/>
          <p:cNvSpPr>
            <a:spLocks noGrp="1"/>
          </p:cNvSpPr>
          <p:nvPr>
            <p:ph type="body" sz="quarter" idx="14"/>
          </p:nvPr>
        </p:nvSpPr>
        <p:spPr/>
        <p:txBody>
          <a:bodyPr/>
          <a:lstStyle/>
          <a:p>
            <a:endParaRPr lang="de-DE" dirty="0"/>
          </a:p>
          <a:p>
            <a:endParaRPr lang="de-DE" dirty="0"/>
          </a:p>
          <a:p>
            <a:endParaRPr lang="de-DE" dirty="0"/>
          </a:p>
          <a:p>
            <a:endParaRPr lang="de-DE" dirty="0"/>
          </a:p>
          <a:p>
            <a:r>
              <a:rPr lang="de-DE" dirty="0"/>
              <a:t>… gehen auf </a:t>
            </a:r>
            <a:r>
              <a:rPr lang="de-DE" dirty="0">
                <a:solidFill>
                  <a:schemeClr val="tx2"/>
                </a:solidFill>
              </a:rPr>
              <a:t>Kants Urteilstafel</a:t>
            </a:r>
            <a:r>
              <a:rPr lang="de-DE" dirty="0"/>
              <a:t> zurück.</a:t>
            </a:r>
          </a:p>
          <a:p>
            <a:r>
              <a:rPr lang="de-DE" dirty="0"/>
              <a:t>… sind </a:t>
            </a:r>
            <a:r>
              <a:rPr lang="de-DE" dirty="0">
                <a:solidFill>
                  <a:schemeClr val="tx2"/>
                </a:solidFill>
              </a:rPr>
              <a:t>Erwartungen</a:t>
            </a:r>
            <a:r>
              <a:rPr lang="de-DE" dirty="0"/>
              <a:t>, die sich Gesprächsteilnehmende gegenseitig unterstellen.</a:t>
            </a:r>
          </a:p>
          <a:p>
            <a:r>
              <a:rPr lang="de-DE" dirty="0"/>
              <a:t>…bilden die Grundlage, um Äußerungen des Gegenübers </a:t>
            </a:r>
            <a:r>
              <a:rPr lang="de-DE" dirty="0">
                <a:solidFill>
                  <a:schemeClr val="tx2"/>
                </a:solidFill>
              </a:rPr>
              <a:t>pragmatisch</a:t>
            </a:r>
            <a:r>
              <a:rPr lang="de-DE" dirty="0"/>
              <a:t> zu interpretieren.</a:t>
            </a:r>
          </a:p>
        </p:txBody>
      </p:sp>
      <p:sp>
        <p:nvSpPr>
          <p:cNvPr id="6" name="Textplatzhalter 5"/>
          <p:cNvSpPr>
            <a:spLocks noGrp="1"/>
          </p:cNvSpPr>
          <p:nvPr>
            <p:ph type="body" sz="quarter" idx="15"/>
          </p:nvPr>
        </p:nvSpPr>
        <p:spPr/>
        <p:txBody>
          <a:bodyPr/>
          <a:lstStyle/>
          <a:p>
            <a:r>
              <a:rPr lang="de-DE" dirty="0"/>
              <a:t>Die vier Kooperationskategorien</a:t>
            </a:r>
          </a:p>
        </p:txBody>
      </p:sp>
      <p:sp>
        <p:nvSpPr>
          <p:cNvPr id="10" name="Rechteck 9">
            <a:extLst>
              <a:ext uri="{FF2B5EF4-FFF2-40B4-BE49-F238E27FC236}">
                <a16:creationId xmlns:a16="http://schemas.microsoft.com/office/drawing/2014/main" id="{B2698526-4F09-445C-B922-453FF2F98307}"/>
              </a:ext>
            </a:extLst>
          </p:cNvPr>
          <p:cNvSpPr/>
          <p:nvPr/>
        </p:nvSpPr>
        <p:spPr bwMode="auto">
          <a:xfrm>
            <a:off x="521493" y="1603942"/>
            <a:ext cx="8101013" cy="8640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de-DE" sz="1800" dirty="0">
              <a:solidFill>
                <a:schemeClr val="tx1"/>
              </a:solidFill>
            </a:endParaRPr>
          </a:p>
        </p:txBody>
      </p:sp>
      <p:grpSp>
        <p:nvGrpSpPr>
          <p:cNvPr id="11" name="Gruppieren 10">
            <a:extLst>
              <a:ext uri="{FF2B5EF4-FFF2-40B4-BE49-F238E27FC236}">
                <a16:creationId xmlns:a16="http://schemas.microsoft.com/office/drawing/2014/main" id="{2F53562B-FAB2-4E40-A8C4-3B0F20D7E793}"/>
              </a:ext>
            </a:extLst>
          </p:cNvPr>
          <p:cNvGrpSpPr/>
          <p:nvPr/>
        </p:nvGrpSpPr>
        <p:grpSpPr>
          <a:xfrm>
            <a:off x="1025774" y="1696900"/>
            <a:ext cx="1496173" cy="1022041"/>
            <a:chOff x="789" y="1862293"/>
            <a:chExt cx="1496173" cy="1022041"/>
          </a:xfrm>
          <a:solidFill>
            <a:schemeClr val="accent3">
              <a:lumMod val="75000"/>
            </a:schemeClr>
          </a:solidFill>
        </p:grpSpPr>
        <p:sp>
          <p:nvSpPr>
            <p:cNvPr id="12" name="Legende: mit Pfeil nach unten 17">
              <a:extLst>
                <a:ext uri="{FF2B5EF4-FFF2-40B4-BE49-F238E27FC236}">
                  <a16:creationId xmlns:a16="http://schemas.microsoft.com/office/drawing/2014/main" id="{F7C76936-B32F-4C45-8DE2-530369491F39}"/>
                </a:ext>
              </a:extLst>
            </p:cNvPr>
            <p:cNvSpPr/>
            <p:nvPr/>
          </p:nvSpPr>
          <p:spPr>
            <a:xfrm>
              <a:off x="789" y="1862293"/>
              <a:ext cx="1496173" cy="1022041"/>
            </a:xfrm>
            <a:prstGeom prst="downArrowCallou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Legende: mit Pfeil nach unten 4">
              <a:extLst>
                <a:ext uri="{FF2B5EF4-FFF2-40B4-BE49-F238E27FC236}">
                  <a16:creationId xmlns:a16="http://schemas.microsoft.com/office/drawing/2014/main" id="{BA87504A-47F8-48CA-99ED-26F1802D234A}"/>
                </a:ext>
              </a:extLst>
            </p:cNvPr>
            <p:cNvSpPr txBox="1"/>
            <p:nvPr/>
          </p:nvSpPr>
          <p:spPr>
            <a:xfrm>
              <a:off x="789" y="1862293"/>
              <a:ext cx="1496173" cy="66409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Quantität</a:t>
              </a:r>
            </a:p>
          </p:txBody>
        </p:sp>
      </p:grpSp>
      <p:grpSp>
        <p:nvGrpSpPr>
          <p:cNvPr id="14" name="Gruppieren 13">
            <a:extLst>
              <a:ext uri="{FF2B5EF4-FFF2-40B4-BE49-F238E27FC236}">
                <a16:creationId xmlns:a16="http://schemas.microsoft.com/office/drawing/2014/main" id="{3BA699F1-5965-41EB-91A0-57E1C5F3E2CD}"/>
              </a:ext>
            </a:extLst>
          </p:cNvPr>
          <p:cNvGrpSpPr/>
          <p:nvPr/>
        </p:nvGrpSpPr>
        <p:grpSpPr>
          <a:xfrm>
            <a:off x="2865516" y="1696900"/>
            <a:ext cx="1496173" cy="1022041"/>
            <a:chOff x="1840531" y="1862293"/>
            <a:chExt cx="1496173" cy="1022041"/>
          </a:xfrm>
          <a:solidFill>
            <a:schemeClr val="accent4">
              <a:lumMod val="75000"/>
            </a:schemeClr>
          </a:solidFill>
        </p:grpSpPr>
        <p:sp>
          <p:nvSpPr>
            <p:cNvPr id="15" name="Legende: mit Pfeil nach unten 15">
              <a:extLst>
                <a:ext uri="{FF2B5EF4-FFF2-40B4-BE49-F238E27FC236}">
                  <a16:creationId xmlns:a16="http://schemas.microsoft.com/office/drawing/2014/main" id="{BC460BA1-F0BB-466B-894F-18F69B2166E9}"/>
                </a:ext>
              </a:extLst>
            </p:cNvPr>
            <p:cNvSpPr/>
            <p:nvPr/>
          </p:nvSpPr>
          <p:spPr>
            <a:xfrm>
              <a:off x="1840531" y="1862293"/>
              <a:ext cx="1496173" cy="1022041"/>
            </a:xfrm>
            <a:prstGeom prst="downArrowCallou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Legende: mit Pfeil nach unten 6">
              <a:extLst>
                <a:ext uri="{FF2B5EF4-FFF2-40B4-BE49-F238E27FC236}">
                  <a16:creationId xmlns:a16="http://schemas.microsoft.com/office/drawing/2014/main" id="{0193EEF2-8340-48E4-8327-CA94AD8C1AF4}"/>
                </a:ext>
              </a:extLst>
            </p:cNvPr>
            <p:cNvSpPr txBox="1"/>
            <p:nvPr/>
          </p:nvSpPr>
          <p:spPr>
            <a:xfrm>
              <a:off x="1840531" y="1862293"/>
              <a:ext cx="1496173" cy="66409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Qualität</a:t>
              </a:r>
            </a:p>
          </p:txBody>
        </p:sp>
      </p:grpSp>
      <p:grpSp>
        <p:nvGrpSpPr>
          <p:cNvPr id="17" name="Gruppieren 16">
            <a:extLst>
              <a:ext uri="{FF2B5EF4-FFF2-40B4-BE49-F238E27FC236}">
                <a16:creationId xmlns:a16="http://schemas.microsoft.com/office/drawing/2014/main" id="{1569D811-6928-46D1-BF00-6EB8F408D981}"/>
              </a:ext>
            </a:extLst>
          </p:cNvPr>
          <p:cNvGrpSpPr/>
          <p:nvPr/>
        </p:nvGrpSpPr>
        <p:grpSpPr>
          <a:xfrm>
            <a:off x="4705258" y="1696900"/>
            <a:ext cx="1496173" cy="1022041"/>
            <a:chOff x="3680273" y="1862293"/>
            <a:chExt cx="1496173" cy="1022041"/>
          </a:xfrm>
          <a:solidFill>
            <a:srgbClr val="00B050"/>
          </a:solidFill>
        </p:grpSpPr>
        <p:sp>
          <p:nvSpPr>
            <p:cNvPr id="18" name="Legende: mit Pfeil nach unten 13">
              <a:extLst>
                <a:ext uri="{FF2B5EF4-FFF2-40B4-BE49-F238E27FC236}">
                  <a16:creationId xmlns:a16="http://schemas.microsoft.com/office/drawing/2014/main" id="{CB4662A3-9B27-4670-BE8B-671E4D1AF8A2}"/>
                </a:ext>
              </a:extLst>
            </p:cNvPr>
            <p:cNvSpPr/>
            <p:nvPr/>
          </p:nvSpPr>
          <p:spPr>
            <a:xfrm>
              <a:off x="3680273" y="1862293"/>
              <a:ext cx="1496173" cy="1022041"/>
            </a:xfrm>
            <a:prstGeom prst="downArrowCallou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Legende: mit Pfeil nach unten 8">
              <a:extLst>
                <a:ext uri="{FF2B5EF4-FFF2-40B4-BE49-F238E27FC236}">
                  <a16:creationId xmlns:a16="http://schemas.microsoft.com/office/drawing/2014/main" id="{63C8D101-E065-46BE-9529-7A7B466E6C94}"/>
                </a:ext>
              </a:extLst>
            </p:cNvPr>
            <p:cNvSpPr txBox="1"/>
            <p:nvPr/>
          </p:nvSpPr>
          <p:spPr>
            <a:xfrm>
              <a:off x="3680273" y="1862293"/>
              <a:ext cx="1496173" cy="66409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Relation</a:t>
              </a:r>
            </a:p>
          </p:txBody>
        </p:sp>
      </p:grpSp>
      <p:grpSp>
        <p:nvGrpSpPr>
          <p:cNvPr id="20" name="Gruppieren 19">
            <a:extLst>
              <a:ext uri="{FF2B5EF4-FFF2-40B4-BE49-F238E27FC236}">
                <a16:creationId xmlns:a16="http://schemas.microsoft.com/office/drawing/2014/main" id="{E7298905-24B1-43F9-A2F2-37FFB5F7BE3E}"/>
              </a:ext>
            </a:extLst>
          </p:cNvPr>
          <p:cNvGrpSpPr/>
          <p:nvPr/>
        </p:nvGrpSpPr>
        <p:grpSpPr>
          <a:xfrm>
            <a:off x="6544999" y="1696900"/>
            <a:ext cx="1496173" cy="1022041"/>
            <a:chOff x="5520014" y="1862293"/>
            <a:chExt cx="1496173" cy="1022041"/>
          </a:xfrm>
          <a:solidFill>
            <a:schemeClr val="accent6">
              <a:lumMod val="50000"/>
            </a:schemeClr>
          </a:solidFill>
        </p:grpSpPr>
        <p:sp>
          <p:nvSpPr>
            <p:cNvPr id="21" name="Legende: mit Pfeil nach unten 11">
              <a:extLst>
                <a:ext uri="{FF2B5EF4-FFF2-40B4-BE49-F238E27FC236}">
                  <a16:creationId xmlns:a16="http://schemas.microsoft.com/office/drawing/2014/main" id="{135D199A-DB66-48C6-BB4B-6E4C26BF6B54}"/>
                </a:ext>
              </a:extLst>
            </p:cNvPr>
            <p:cNvSpPr/>
            <p:nvPr/>
          </p:nvSpPr>
          <p:spPr>
            <a:xfrm>
              <a:off x="5520014" y="1862293"/>
              <a:ext cx="1496173" cy="1022041"/>
            </a:xfrm>
            <a:prstGeom prst="downArrowCallou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Legende: mit Pfeil nach unten 10">
              <a:extLst>
                <a:ext uri="{FF2B5EF4-FFF2-40B4-BE49-F238E27FC236}">
                  <a16:creationId xmlns:a16="http://schemas.microsoft.com/office/drawing/2014/main" id="{52704D2A-6F16-45CA-9E74-9926A3808545}"/>
                </a:ext>
              </a:extLst>
            </p:cNvPr>
            <p:cNvSpPr txBox="1"/>
            <p:nvPr/>
          </p:nvSpPr>
          <p:spPr>
            <a:xfrm>
              <a:off x="5520014" y="1862293"/>
              <a:ext cx="1496173" cy="66409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dirty="0"/>
                <a:t>Modalität</a:t>
              </a:r>
            </a:p>
          </p:txBody>
        </p:sp>
      </p:grpSp>
    </p:spTree>
    <p:custDataLst>
      <p:tags r:id="rId1"/>
    </p:custDataLst>
    <p:extLst>
      <p:ext uri="{BB962C8B-B14F-4D97-AF65-F5344CB8AC3E}">
        <p14:creationId xmlns:p14="http://schemas.microsoft.com/office/powerpoint/2010/main" val="107698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Gricesche Maximen</a:t>
            </a:r>
          </a:p>
        </p:txBody>
      </p:sp>
      <p:sp>
        <p:nvSpPr>
          <p:cNvPr id="3" name="Inhaltsplatzhalter 2"/>
          <p:cNvSpPr>
            <a:spLocks noGrp="1"/>
          </p:cNvSpPr>
          <p:nvPr>
            <p:ph idx="1"/>
          </p:nvPr>
        </p:nvSpPr>
        <p:spPr>
          <a:xfrm>
            <a:off x="492324" y="1528167"/>
            <a:ext cx="6179820" cy="3398663"/>
          </a:xfrm>
        </p:spPr>
        <p:txBody>
          <a:bodyPr>
            <a:noAutofit/>
          </a:bodyPr>
          <a:lstStyle/>
          <a:p>
            <a:r>
              <a:rPr lang="de-DE" sz="2103"/>
              <a:t>Quantität </a:t>
            </a:r>
          </a:p>
          <a:p>
            <a:pPr lvl="1"/>
            <a:r>
              <a:rPr lang="de-DE" sz="1802"/>
              <a:t>mache deinen Beitrag so informativ wie nötig für die gegebenen Gesprächszwecke</a:t>
            </a:r>
          </a:p>
          <a:p>
            <a:pPr lvl="1"/>
            <a:r>
              <a:rPr lang="de-DE" sz="1802"/>
              <a:t>mache deinen Beitrag nicht informativer als nötig</a:t>
            </a:r>
          </a:p>
          <a:p>
            <a:r>
              <a:rPr lang="de-DE" sz="2103"/>
              <a:t>Qualität: versuche, deinen Beitrag so zu gestalten, dass er wahr ist </a:t>
            </a:r>
          </a:p>
          <a:p>
            <a:pPr lvl="1"/>
            <a:r>
              <a:rPr lang="de-DE" sz="1802"/>
              <a:t>sage nichts, was du für falsch hältst</a:t>
            </a:r>
          </a:p>
          <a:p>
            <a:pPr lvl="1"/>
            <a:r>
              <a:rPr lang="de-DE" sz="1802"/>
              <a:t>sage nichts, wofür dir angemessene Gründe fehlen</a:t>
            </a:r>
          </a:p>
        </p:txBody>
      </p:sp>
      <p:sp>
        <p:nvSpPr>
          <p:cNvPr id="4" name="Textfeld 3"/>
          <p:cNvSpPr txBox="1"/>
          <p:nvPr/>
        </p:nvSpPr>
        <p:spPr>
          <a:xfrm>
            <a:off x="500092" y="1134765"/>
            <a:ext cx="5082831" cy="248401"/>
          </a:xfrm>
          <a:prstGeom prst="rect">
            <a:avLst/>
          </a:prstGeom>
          <a:noFill/>
        </p:spPr>
        <p:txBody>
          <a:bodyPr wrap="square" rtlCol="0">
            <a:spAutoFit/>
          </a:bodyPr>
          <a:lstStyle/>
          <a:p>
            <a:r>
              <a:rPr lang="de-DE" sz="1014" b="1">
                <a:solidFill>
                  <a:srgbClr val="FF0000"/>
                </a:solidFill>
              </a:rPr>
              <a:t>KOOPERATIONSPRINZIP</a:t>
            </a:r>
          </a:p>
        </p:txBody>
      </p:sp>
    </p:spTree>
    <p:extLst>
      <p:ext uri="{BB962C8B-B14F-4D97-AF65-F5344CB8AC3E}">
        <p14:creationId xmlns:p14="http://schemas.microsoft.com/office/powerpoint/2010/main" val="192226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Gricesche Maximen</a:t>
            </a:r>
          </a:p>
        </p:txBody>
      </p:sp>
      <p:sp>
        <p:nvSpPr>
          <p:cNvPr id="3" name="Inhaltsplatzhalter 2"/>
          <p:cNvSpPr>
            <a:spLocks noGrp="1"/>
          </p:cNvSpPr>
          <p:nvPr>
            <p:ph idx="1"/>
          </p:nvPr>
        </p:nvSpPr>
        <p:spPr>
          <a:xfrm>
            <a:off x="562854" y="1786380"/>
            <a:ext cx="6179820" cy="3398663"/>
          </a:xfrm>
        </p:spPr>
        <p:txBody>
          <a:bodyPr>
            <a:noAutofit/>
          </a:bodyPr>
          <a:lstStyle/>
          <a:p>
            <a:r>
              <a:rPr lang="de-DE" sz="2103"/>
              <a:t>Relevanz (Relation): sei relevant</a:t>
            </a:r>
          </a:p>
          <a:p>
            <a:r>
              <a:rPr lang="de-DE" sz="2103"/>
              <a:t>Modalität: sei klar </a:t>
            </a:r>
          </a:p>
          <a:p>
            <a:pPr lvl="1"/>
            <a:r>
              <a:rPr lang="de-DE" sz="1802"/>
              <a:t>vermeide Opakheit des Ausdrucks</a:t>
            </a:r>
          </a:p>
          <a:p>
            <a:pPr lvl="1"/>
            <a:r>
              <a:rPr lang="de-DE" sz="1802"/>
              <a:t>vermeide Mehrdeutigkeit</a:t>
            </a:r>
          </a:p>
          <a:p>
            <a:pPr lvl="1"/>
            <a:r>
              <a:rPr lang="de-DE" sz="1802"/>
              <a:t>sei kurz (vermeide unnötige Weitschweifigkeit)</a:t>
            </a:r>
          </a:p>
          <a:p>
            <a:pPr lvl="1"/>
            <a:r>
              <a:rPr lang="de-DE" sz="1802"/>
              <a:t>Berichte Geschehnisse der Reihe nach!</a:t>
            </a:r>
          </a:p>
        </p:txBody>
      </p:sp>
      <p:sp>
        <p:nvSpPr>
          <p:cNvPr id="4" name="Textfeld 3"/>
          <p:cNvSpPr txBox="1"/>
          <p:nvPr/>
        </p:nvSpPr>
        <p:spPr>
          <a:xfrm>
            <a:off x="570622" y="1230760"/>
            <a:ext cx="5082831" cy="248401"/>
          </a:xfrm>
          <a:prstGeom prst="rect">
            <a:avLst/>
          </a:prstGeom>
          <a:noFill/>
        </p:spPr>
        <p:txBody>
          <a:bodyPr wrap="square" rtlCol="0">
            <a:spAutoFit/>
          </a:bodyPr>
          <a:lstStyle/>
          <a:p>
            <a:r>
              <a:rPr lang="de-DE" sz="1014" b="1">
                <a:solidFill>
                  <a:srgbClr val="FF0000"/>
                </a:solidFill>
              </a:rPr>
              <a:t>KOOPERATIONSPRINZIP</a:t>
            </a:r>
          </a:p>
        </p:txBody>
      </p:sp>
      <p:sp>
        <p:nvSpPr>
          <p:cNvPr id="5" name="Textfeld 4"/>
          <p:cNvSpPr txBox="1"/>
          <p:nvPr/>
        </p:nvSpPr>
        <p:spPr>
          <a:xfrm>
            <a:off x="4139952" y="4519141"/>
            <a:ext cx="4893196" cy="404470"/>
          </a:xfrm>
          <a:prstGeom prst="rect">
            <a:avLst/>
          </a:prstGeom>
          <a:noFill/>
        </p:spPr>
        <p:txBody>
          <a:bodyPr wrap="square" rtlCol="0">
            <a:spAutoFit/>
          </a:bodyPr>
          <a:lstStyle/>
          <a:p>
            <a:r>
              <a:rPr lang="de-DE" sz="1014"/>
              <a:t>(modifiziert nach http://ddi.cs.uni-potsdam.de/Forschung/SIMBA/export/mod-intro/prag-hh2.htm)</a:t>
            </a:r>
          </a:p>
        </p:txBody>
      </p:sp>
    </p:spTree>
    <p:extLst>
      <p:ext uri="{BB962C8B-B14F-4D97-AF65-F5344CB8AC3E}">
        <p14:creationId xmlns:p14="http://schemas.microsoft.com/office/powerpoint/2010/main" val="1747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26)</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14</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r>
              <a:rPr lang="en-DE"/>
              <a:t>Mit Hilfe des Kooperationsprinzips und der Griceschen Maximen lässt sich der Schlussprozess erklären, mit dem Implikaturen erschlossen werden</a:t>
            </a:r>
          </a:p>
          <a:p>
            <a:endParaRPr lang="en-DE"/>
          </a:p>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Von Maximen zur Implikatur</a:t>
            </a:r>
          </a:p>
        </p:txBody>
      </p:sp>
      <p:pic>
        <p:nvPicPr>
          <p:cNvPr id="7" name="Picture 8">
            <a:extLst>
              <a:ext uri="{FF2B5EF4-FFF2-40B4-BE49-F238E27FC236}">
                <a16:creationId xmlns:a16="http://schemas.microsoft.com/office/drawing/2014/main" id="{38702012-88CE-7046-BFC2-C809DC9DDDE1}"/>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56" b="39088"/>
          <a:stretch/>
        </p:blipFill>
        <p:spPr bwMode="auto">
          <a:xfrm>
            <a:off x="4108727" y="3583037"/>
            <a:ext cx="2826770" cy="139234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a:extLst>
              <a:ext uri="{FF2B5EF4-FFF2-40B4-BE49-F238E27FC236}">
                <a16:creationId xmlns:a16="http://schemas.microsoft.com/office/drawing/2014/main" id="{225456F7-1858-5747-BCF7-011D17372DE5}"/>
              </a:ext>
            </a:extLst>
          </p:cNvPr>
          <p:cNvSpPr/>
          <p:nvPr/>
        </p:nvSpPr>
        <p:spPr bwMode="auto">
          <a:xfrm>
            <a:off x="6601776" y="3746193"/>
            <a:ext cx="2151239" cy="1032018"/>
          </a:xfrm>
          <a:prstGeom prst="wedgeEllipseCallout">
            <a:avLst>
              <a:gd name="adj1" fmla="val -66249"/>
              <a:gd name="adj2" fmla="val -213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Sie ist noch nicht im Gefängnis gelandet.</a:t>
            </a:r>
          </a:p>
        </p:txBody>
      </p:sp>
      <p:sp>
        <p:nvSpPr>
          <p:cNvPr id="9" name="Oval Callout 8">
            <a:extLst>
              <a:ext uri="{FF2B5EF4-FFF2-40B4-BE49-F238E27FC236}">
                <a16:creationId xmlns:a16="http://schemas.microsoft.com/office/drawing/2014/main" id="{48873D3F-0B2C-054F-9183-C3FDECD90C9B}"/>
              </a:ext>
            </a:extLst>
          </p:cNvPr>
          <p:cNvSpPr/>
          <p:nvPr/>
        </p:nvSpPr>
        <p:spPr bwMode="auto">
          <a:xfrm>
            <a:off x="2325912" y="3927555"/>
            <a:ext cx="2151239" cy="1032018"/>
          </a:xfrm>
          <a:prstGeom prst="wedgeEllipseCallout">
            <a:avLst>
              <a:gd name="adj1" fmla="val 65269"/>
              <a:gd name="adj2" fmla="val -4843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Wie geht es ihr in ihrem neuen Job?</a:t>
            </a:r>
          </a:p>
        </p:txBody>
      </p:sp>
      <p:sp>
        <p:nvSpPr>
          <p:cNvPr id="10" name="Arc 9">
            <a:extLst>
              <a:ext uri="{FF2B5EF4-FFF2-40B4-BE49-F238E27FC236}">
                <a16:creationId xmlns:a16="http://schemas.microsoft.com/office/drawing/2014/main" id="{98656221-A2C0-EC4B-B171-144D3B09257C}"/>
              </a:ext>
            </a:extLst>
          </p:cNvPr>
          <p:cNvSpPr/>
          <p:nvPr/>
        </p:nvSpPr>
        <p:spPr bwMode="auto">
          <a:xfrm rot="2530874">
            <a:off x="7646266" y="2695250"/>
            <a:ext cx="1168605" cy="2100756"/>
          </a:xfrm>
          <a:prstGeom prst="arc">
            <a:avLst>
              <a:gd name="adj1" fmla="val 15184958"/>
              <a:gd name="adj2" fmla="val 21206387"/>
            </a:avLst>
          </a:prstGeom>
          <a:ln w="254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TextBox 10">
            <a:extLst>
              <a:ext uri="{FF2B5EF4-FFF2-40B4-BE49-F238E27FC236}">
                <a16:creationId xmlns:a16="http://schemas.microsoft.com/office/drawing/2014/main" id="{015CCD2E-ED6C-4742-8EEE-6B9441B9CF8B}"/>
              </a:ext>
            </a:extLst>
          </p:cNvPr>
          <p:cNvSpPr txBox="1"/>
          <p:nvPr/>
        </p:nvSpPr>
        <p:spPr bwMode="auto">
          <a:xfrm>
            <a:off x="6624616" y="2358901"/>
            <a:ext cx="2212337" cy="830997"/>
          </a:xfrm>
          <a:prstGeom prst="rect">
            <a:avLst/>
          </a:prstGeom>
          <a:noFill/>
        </p:spPr>
        <p:txBody>
          <a:bodyPr wrap="none" rtlCol="0">
            <a:spAutoFit/>
          </a:bodyPr>
          <a:lstStyle/>
          <a:p>
            <a:pPr algn="ctr"/>
            <a:r>
              <a:rPr lang="en-DE" sz="1600">
                <a:solidFill>
                  <a:srgbClr val="C00000"/>
                </a:solidFill>
              </a:rPr>
              <a:t>scheinbare Verletzung</a:t>
            </a:r>
          </a:p>
          <a:p>
            <a:pPr algn="ctr"/>
            <a:r>
              <a:rPr lang="en-DE" sz="1600">
                <a:solidFill>
                  <a:srgbClr val="C00000"/>
                </a:solidFill>
              </a:rPr>
              <a:t>der Maxime der</a:t>
            </a:r>
          </a:p>
          <a:p>
            <a:pPr algn="ctr"/>
            <a:r>
              <a:rPr lang="en-DE" sz="1600">
                <a:solidFill>
                  <a:srgbClr val="C00000"/>
                </a:solidFill>
              </a:rPr>
              <a:t>Relevanz</a:t>
            </a:r>
          </a:p>
        </p:txBody>
      </p:sp>
      <p:sp>
        <p:nvSpPr>
          <p:cNvPr id="12" name="TextBox 11">
            <a:extLst>
              <a:ext uri="{FF2B5EF4-FFF2-40B4-BE49-F238E27FC236}">
                <a16:creationId xmlns:a16="http://schemas.microsoft.com/office/drawing/2014/main" id="{EE089880-6681-E441-88C6-C7E22E57AC8E}"/>
              </a:ext>
            </a:extLst>
          </p:cNvPr>
          <p:cNvSpPr txBox="1"/>
          <p:nvPr/>
        </p:nvSpPr>
        <p:spPr bwMode="auto">
          <a:xfrm>
            <a:off x="3637005" y="2295597"/>
            <a:ext cx="2383986" cy="1077218"/>
          </a:xfrm>
          <a:prstGeom prst="rect">
            <a:avLst/>
          </a:prstGeom>
          <a:noFill/>
        </p:spPr>
        <p:txBody>
          <a:bodyPr wrap="none" rtlCol="0">
            <a:spAutoFit/>
          </a:bodyPr>
          <a:lstStyle/>
          <a:p>
            <a:pPr algn="ctr"/>
            <a:r>
              <a:rPr lang="en-DE" sz="1600">
                <a:solidFill>
                  <a:srgbClr val="C00000"/>
                </a:solidFill>
              </a:rPr>
              <a:t>aber: ich habe keinen</a:t>
            </a:r>
          </a:p>
          <a:p>
            <a:pPr algn="ctr"/>
            <a:r>
              <a:rPr lang="en-DE" sz="1600">
                <a:solidFill>
                  <a:srgbClr val="C00000"/>
                </a:solidFill>
              </a:rPr>
              <a:t>Grund zu der Annahme,</a:t>
            </a:r>
          </a:p>
          <a:p>
            <a:pPr algn="ctr"/>
            <a:r>
              <a:rPr lang="en-DE" sz="1600">
                <a:solidFill>
                  <a:srgbClr val="C00000"/>
                </a:solidFill>
              </a:rPr>
              <a:t>dass die Sprecherin das</a:t>
            </a:r>
          </a:p>
          <a:p>
            <a:pPr algn="ctr"/>
            <a:r>
              <a:rPr lang="en-DE" sz="1600">
                <a:solidFill>
                  <a:srgbClr val="C00000"/>
                </a:solidFill>
              </a:rPr>
              <a:t>KP verletzen würde</a:t>
            </a:r>
          </a:p>
        </p:txBody>
      </p:sp>
      <p:cxnSp>
        <p:nvCxnSpPr>
          <p:cNvPr id="14" name="Straight Arrow Connector 13">
            <a:extLst>
              <a:ext uri="{FF2B5EF4-FFF2-40B4-BE49-F238E27FC236}">
                <a16:creationId xmlns:a16="http://schemas.microsoft.com/office/drawing/2014/main" id="{3B736C8B-2CF2-2149-8550-081887B4C711}"/>
              </a:ext>
            </a:extLst>
          </p:cNvPr>
          <p:cNvCxnSpPr/>
          <p:nvPr/>
        </p:nvCxnSpPr>
        <p:spPr bwMode="auto">
          <a:xfrm flipH="1">
            <a:off x="6155155" y="2820517"/>
            <a:ext cx="527968"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9EB3F6-F3F9-8E45-B5A6-E441E7E722AB}"/>
              </a:ext>
            </a:extLst>
          </p:cNvPr>
          <p:cNvSpPr txBox="1"/>
          <p:nvPr/>
        </p:nvSpPr>
        <p:spPr bwMode="auto">
          <a:xfrm>
            <a:off x="915980" y="2358901"/>
            <a:ext cx="2100254" cy="1323439"/>
          </a:xfrm>
          <a:prstGeom prst="rect">
            <a:avLst/>
          </a:prstGeom>
          <a:noFill/>
        </p:spPr>
        <p:txBody>
          <a:bodyPr wrap="none" rtlCol="0">
            <a:spAutoFit/>
          </a:bodyPr>
          <a:lstStyle/>
          <a:p>
            <a:pPr algn="ctr"/>
            <a:r>
              <a:rPr lang="en-DE" sz="1600">
                <a:solidFill>
                  <a:srgbClr val="C00000"/>
                </a:solidFill>
              </a:rPr>
              <a:t>Konsultation des</a:t>
            </a:r>
          </a:p>
          <a:p>
            <a:pPr algn="ctr"/>
            <a:r>
              <a:rPr lang="en-DE" sz="1600">
                <a:solidFill>
                  <a:srgbClr val="C00000"/>
                </a:solidFill>
              </a:rPr>
              <a:t>Kontexts: ich weiß,</a:t>
            </a:r>
          </a:p>
          <a:p>
            <a:pPr algn="ctr"/>
            <a:r>
              <a:rPr lang="en-DE" sz="1600">
                <a:solidFill>
                  <a:srgbClr val="C00000"/>
                </a:solidFill>
              </a:rPr>
              <a:t>dass die Person, von</a:t>
            </a:r>
          </a:p>
          <a:p>
            <a:pPr algn="ctr"/>
            <a:r>
              <a:rPr lang="en-DE" sz="1600">
                <a:solidFill>
                  <a:srgbClr val="C00000"/>
                </a:solidFill>
              </a:rPr>
              <a:t>der die Rede ist,</a:t>
            </a:r>
          </a:p>
          <a:p>
            <a:pPr algn="ctr"/>
            <a:r>
              <a:rPr lang="en-DE" sz="1600">
                <a:solidFill>
                  <a:srgbClr val="C00000"/>
                </a:solidFill>
              </a:rPr>
              <a:t>oft unehrlich ist.</a:t>
            </a:r>
          </a:p>
        </p:txBody>
      </p:sp>
      <p:cxnSp>
        <p:nvCxnSpPr>
          <p:cNvPr id="16" name="Straight Arrow Connector 15">
            <a:extLst>
              <a:ext uri="{FF2B5EF4-FFF2-40B4-BE49-F238E27FC236}">
                <a16:creationId xmlns:a16="http://schemas.microsoft.com/office/drawing/2014/main" id="{4D4B3ED5-3BDC-2A44-8879-9F242D43E775}"/>
              </a:ext>
            </a:extLst>
          </p:cNvPr>
          <p:cNvCxnSpPr/>
          <p:nvPr/>
        </p:nvCxnSpPr>
        <p:spPr bwMode="auto">
          <a:xfrm flipH="1">
            <a:off x="2947527" y="2821634"/>
            <a:ext cx="527968"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99F302-4BA8-A141-8527-B03CA2E2D155}"/>
              </a:ext>
            </a:extLst>
          </p:cNvPr>
          <p:cNvCxnSpPr>
            <a:cxnSpLocks/>
          </p:cNvCxnSpPr>
          <p:nvPr/>
        </p:nvCxnSpPr>
        <p:spPr bwMode="auto">
          <a:xfrm flipH="1">
            <a:off x="1619672" y="3682340"/>
            <a:ext cx="239936" cy="19163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E1F9FD-70C2-4B48-B4B8-D0E02B3CD191}"/>
              </a:ext>
            </a:extLst>
          </p:cNvPr>
          <p:cNvSpPr txBox="1"/>
          <p:nvPr/>
        </p:nvSpPr>
        <p:spPr bwMode="auto">
          <a:xfrm>
            <a:off x="107504" y="3873971"/>
            <a:ext cx="2111475" cy="1077218"/>
          </a:xfrm>
          <a:prstGeom prst="rect">
            <a:avLst/>
          </a:prstGeom>
          <a:noFill/>
        </p:spPr>
        <p:txBody>
          <a:bodyPr wrap="none" rtlCol="0">
            <a:spAutoFit/>
          </a:bodyPr>
          <a:lstStyle/>
          <a:p>
            <a:pPr algn="ctr"/>
            <a:r>
              <a:rPr lang="en-DE" sz="1600">
                <a:solidFill>
                  <a:srgbClr val="C00000"/>
                </a:solidFill>
              </a:rPr>
              <a:t>Die Sprecherin weiß,</a:t>
            </a:r>
          </a:p>
          <a:p>
            <a:pPr algn="ctr"/>
            <a:r>
              <a:rPr lang="en-DE" sz="1600">
                <a:solidFill>
                  <a:srgbClr val="C00000"/>
                </a:solidFill>
              </a:rPr>
              <a:t>dass ich das weiß</a:t>
            </a:r>
          </a:p>
          <a:p>
            <a:pPr algn="ctr"/>
            <a:r>
              <a:rPr lang="en-DE" sz="1600">
                <a:solidFill>
                  <a:srgbClr val="C00000"/>
                </a:solidFill>
              </a:rPr>
              <a:t>und die Implikatur so</a:t>
            </a:r>
          </a:p>
          <a:p>
            <a:pPr algn="ctr"/>
            <a:r>
              <a:rPr lang="en-DE" sz="1600">
                <a:solidFill>
                  <a:srgbClr val="C00000"/>
                </a:solidFill>
              </a:rPr>
              <a:t>herausarbeiten kann.</a:t>
            </a:r>
          </a:p>
        </p:txBody>
      </p:sp>
    </p:spTree>
    <p:extLst>
      <p:ext uri="{BB962C8B-B14F-4D97-AF65-F5344CB8AC3E}">
        <p14:creationId xmlns:p14="http://schemas.microsoft.com/office/powerpoint/2010/main" val="234327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DC16-8AF6-C04C-AD62-7609F4E761A7}"/>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6A81F1C7-CB1D-4641-B7ED-9DB0F475E2F7}"/>
              </a:ext>
            </a:extLst>
          </p:cNvPr>
          <p:cNvSpPr>
            <a:spLocks noGrp="1"/>
          </p:cNvSpPr>
          <p:nvPr>
            <p:ph type="ftr" sz="quarter" idx="11"/>
          </p:nvPr>
        </p:nvSpPr>
        <p:spPr/>
        <p:txBody>
          <a:bodyPr/>
          <a:lstStyle/>
          <a:p>
            <a:pPr>
              <a:defRPr/>
            </a:pPr>
            <a:r>
              <a:rPr lang="de-DE" dirty="0"/>
              <a:t>(Meibauer 2001: 28)</a:t>
            </a:r>
          </a:p>
        </p:txBody>
      </p:sp>
      <p:sp>
        <p:nvSpPr>
          <p:cNvPr id="4" name="Slide Number Placeholder 3">
            <a:extLst>
              <a:ext uri="{FF2B5EF4-FFF2-40B4-BE49-F238E27FC236}">
                <a16:creationId xmlns:a16="http://schemas.microsoft.com/office/drawing/2014/main" id="{AB9E8C60-62AD-6C4E-8896-33149E18C3AC}"/>
              </a:ext>
            </a:extLst>
          </p:cNvPr>
          <p:cNvSpPr>
            <a:spLocks noGrp="1"/>
          </p:cNvSpPr>
          <p:nvPr>
            <p:ph type="sldNum" sz="quarter" idx="12"/>
          </p:nvPr>
        </p:nvSpPr>
        <p:spPr/>
        <p:txBody>
          <a:bodyPr/>
          <a:lstStyle/>
          <a:p>
            <a:pPr>
              <a:defRPr/>
            </a:pPr>
            <a:fld id="{9D195BCC-3514-4B1B-9C18-24F3D67EC549}" type="slidenum">
              <a:rPr lang="de-DE"/>
              <a:t>15</a:t>
            </a:fld>
            <a:endParaRPr lang="de-DE" dirty="0"/>
          </a:p>
        </p:txBody>
      </p:sp>
      <p:sp>
        <p:nvSpPr>
          <p:cNvPr id="5" name="Text Placeholder 4">
            <a:extLst>
              <a:ext uri="{FF2B5EF4-FFF2-40B4-BE49-F238E27FC236}">
                <a16:creationId xmlns:a16="http://schemas.microsoft.com/office/drawing/2014/main" id="{16355E40-6C08-E244-873B-5F1C9F2E9C61}"/>
              </a:ext>
            </a:extLst>
          </p:cNvPr>
          <p:cNvSpPr>
            <a:spLocks noGrp="1"/>
          </p:cNvSpPr>
          <p:nvPr>
            <p:ph type="body" sz="quarter" idx="14"/>
          </p:nvPr>
        </p:nvSpPr>
        <p:spPr/>
        <p:txBody>
          <a:bodyPr/>
          <a:lstStyle/>
          <a:p>
            <a:r>
              <a:rPr lang="en-DE"/>
              <a:t>Implikaturen können auf zweierlei Weise entstehen:</a:t>
            </a:r>
          </a:p>
          <a:p>
            <a:endParaRPr lang="en-DE"/>
          </a:p>
          <a:p>
            <a:pPr lvl="1"/>
            <a:r>
              <a:rPr lang="en-DE"/>
              <a:t>durch die </a:t>
            </a:r>
            <a:r>
              <a:rPr lang="en-DE" b="1"/>
              <a:t>Verletzung </a:t>
            </a:r>
            <a:r>
              <a:rPr lang="en-DE"/>
              <a:t>von Maximen</a:t>
            </a:r>
          </a:p>
          <a:p>
            <a:pPr lvl="1"/>
            <a:endParaRPr lang="en-DE"/>
          </a:p>
          <a:p>
            <a:pPr lvl="1"/>
            <a:r>
              <a:rPr lang="en-DE"/>
              <a:t>durch die </a:t>
            </a:r>
            <a:r>
              <a:rPr lang="en-DE" b="1"/>
              <a:t>Befolgung </a:t>
            </a:r>
            <a:r>
              <a:rPr lang="en-DE"/>
              <a:t>von Maximen</a:t>
            </a:r>
          </a:p>
        </p:txBody>
      </p:sp>
      <p:sp>
        <p:nvSpPr>
          <p:cNvPr id="6" name="Text Placeholder 5">
            <a:extLst>
              <a:ext uri="{FF2B5EF4-FFF2-40B4-BE49-F238E27FC236}">
                <a16:creationId xmlns:a16="http://schemas.microsoft.com/office/drawing/2014/main" id="{EFB36BE5-EF05-5849-8D58-44A29FB30B8B}"/>
              </a:ext>
            </a:extLst>
          </p:cNvPr>
          <p:cNvSpPr>
            <a:spLocks noGrp="1"/>
          </p:cNvSpPr>
          <p:nvPr>
            <p:ph type="body" sz="quarter" idx="15"/>
          </p:nvPr>
        </p:nvSpPr>
        <p:spPr/>
        <p:txBody>
          <a:bodyPr/>
          <a:lstStyle/>
          <a:p>
            <a:r>
              <a:rPr lang="en-DE"/>
              <a:t>Von Maximen zur Implikatur</a:t>
            </a:r>
          </a:p>
        </p:txBody>
      </p:sp>
      <p:sp>
        <p:nvSpPr>
          <p:cNvPr id="7" name="Rounded Rectangle 6">
            <a:extLst>
              <a:ext uri="{FF2B5EF4-FFF2-40B4-BE49-F238E27FC236}">
                <a16:creationId xmlns:a16="http://schemas.microsoft.com/office/drawing/2014/main" id="{394DEC20-7B78-BB44-A1AE-A46714ADA928}"/>
              </a:ext>
            </a:extLst>
          </p:cNvPr>
          <p:cNvSpPr/>
          <p:nvPr/>
        </p:nvSpPr>
        <p:spPr bwMode="auto">
          <a:xfrm>
            <a:off x="755576" y="2070869"/>
            <a:ext cx="4248472" cy="72008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7176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27)</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16</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Quantität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521437" y="2142877"/>
            <a:ext cx="2232248" cy="102551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Sie hat alle total abgezockt.</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90314" y="1828748"/>
            <a:ext cx="2232248" cy="1025510"/>
          </a:xfrm>
          <a:prstGeom prst="wedgeEllipseCallout">
            <a:avLst>
              <a:gd name="adj1" fmla="val -59989"/>
              <a:gd name="adj2" fmla="val 402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Geschäft ist Geschäft.</a:t>
            </a:r>
          </a:p>
        </p:txBody>
      </p:sp>
      <p:sp>
        <p:nvSpPr>
          <p:cNvPr id="8" name="TextBox 7">
            <a:extLst>
              <a:ext uri="{FF2B5EF4-FFF2-40B4-BE49-F238E27FC236}">
                <a16:creationId xmlns:a16="http://schemas.microsoft.com/office/drawing/2014/main" id="{72956AB3-16F1-1B4C-930C-354A1EFD482F}"/>
              </a:ext>
            </a:extLst>
          </p:cNvPr>
          <p:cNvSpPr txBox="1"/>
          <p:nvPr/>
        </p:nvSpPr>
        <p:spPr bwMode="auto">
          <a:xfrm>
            <a:off x="5864645" y="1206773"/>
            <a:ext cx="1803699" cy="523220"/>
          </a:xfrm>
          <a:prstGeom prst="rect">
            <a:avLst/>
          </a:prstGeom>
          <a:noFill/>
        </p:spPr>
        <p:txBody>
          <a:bodyPr wrap="none" rtlCol="0">
            <a:spAutoFit/>
          </a:bodyPr>
          <a:lstStyle/>
          <a:p>
            <a:r>
              <a:rPr lang="en-DE" sz="2800">
                <a:solidFill>
                  <a:srgbClr val="C00000"/>
                </a:solidFill>
                <a:latin typeface="Ink Free" panose="03080402000500000000" pitchFamily="66" charset="0"/>
              </a:rPr>
              <a:t>Tautologie</a:t>
            </a:r>
          </a:p>
        </p:txBody>
      </p:sp>
    </p:spTree>
    <p:extLst>
      <p:ext uri="{BB962C8B-B14F-4D97-AF65-F5344CB8AC3E}">
        <p14:creationId xmlns:p14="http://schemas.microsoft.com/office/powerpoint/2010/main" val="27572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C441-BD47-3E43-868B-4BEAF9CCA6B3}"/>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08D6AAE5-4DAB-C748-83A1-3339C64F9886}"/>
              </a:ext>
            </a:extLst>
          </p:cNvPr>
          <p:cNvSpPr>
            <a:spLocks noGrp="1"/>
          </p:cNvSpPr>
          <p:nvPr>
            <p:ph type="ftr" sz="quarter" idx="11"/>
          </p:nvPr>
        </p:nvSpPr>
        <p:spPr/>
        <p:txBody>
          <a:bodyPr/>
          <a:lstStyle/>
          <a:p>
            <a:pPr>
              <a:defRPr/>
            </a:pPr>
            <a:r>
              <a:rPr lang="de-DE" sz="800" dirty="0"/>
              <a:t>https://www.bild.de/politik/inland/politik-inland/kanzler-countdown-ticker-olaf-scholz-mit-395-stimmen-zum-bundeskanzler-gewaehlt-78455712.bild.html, https://www.sueddeutsche.de/panorama/cem-oezdemir-minister-schloss-bellevue-fahrrad-vereidigung-1.5483522</a:t>
            </a:r>
          </a:p>
        </p:txBody>
      </p:sp>
      <p:sp>
        <p:nvSpPr>
          <p:cNvPr id="4" name="Slide Number Placeholder 3">
            <a:extLst>
              <a:ext uri="{FF2B5EF4-FFF2-40B4-BE49-F238E27FC236}">
                <a16:creationId xmlns:a16="http://schemas.microsoft.com/office/drawing/2014/main" id="{BB83B16F-AEE1-AF4B-897B-B8B636AA89C3}"/>
              </a:ext>
            </a:extLst>
          </p:cNvPr>
          <p:cNvSpPr>
            <a:spLocks noGrp="1"/>
          </p:cNvSpPr>
          <p:nvPr>
            <p:ph type="sldNum" sz="quarter" idx="12"/>
          </p:nvPr>
        </p:nvSpPr>
        <p:spPr/>
        <p:txBody>
          <a:bodyPr/>
          <a:lstStyle/>
          <a:p>
            <a:pPr>
              <a:defRPr/>
            </a:pPr>
            <a:fld id="{9D195BCC-3514-4B1B-9C18-24F3D67EC549}" type="slidenum">
              <a:rPr lang="de-DE"/>
              <a:t>17</a:t>
            </a:fld>
            <a:endParaRPr lang="de-DE" dirty="0"/>
          </a:p>
        </p:txBody>
      </p:sp>
      <p:sp>
        <p:nvSpPr>
          <p:cNvPr id="5" name="Text Placeholder 4">
            <a:extLst>
              <a:ext uri="{FF2B5EF4-FFF2-40B4-BE49-F238E27FC236}">
                <a16:creationId xmlns:a16="http://schemas.microsoft.com/office/drawing/2014/main" id="{0E9DC2F4-3759-1D47-ACB9-F6E829AC332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7FB108ED-FDD9-1240-B2B4-BD8CDCF7DE14}"/>
              </a:ext>
            </a:extLst>
          </p:cNvPr>
          <p:cNvSpPr>
            <a:spLocks noGrp="1"/>
          </p:cNvSpPr>
          <p:nvPr>
            <p:ph type="body" sz="quarter" idx="15"/>
          </p:nvPr>
        </p:nvSpPr>
        <p:spPr/>
        <p:txBody>
          <a:bodyPr/>
          <a:lstStyle/>
          <a:p>
            <a:endParaRPr lang="en-DE"/>
          </a:p>
        </p:txBody>
      </p:sp>
      <p:pic>
        <p:nvPicPr>
          <p:cNvPr id="4098" name="Picture 2" descr="No description available.">
            <a:extLst>
              <a:ext uri="{FF2B5EF4-FFF2-40B4-BE49-F238E27FC236}">
                <a16:creationId xmlns:a16="http://schemas.microsoft.com/office/drawing/2014/main" id="{237D2D30-51E3-2E4B-9CE8-9289C078A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7" y="25588"/>
            <a:ext cx="4932040" cy="2561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A31070F-A307-AF41-BCE8-EA2376E5E5D7}"/>
              </a:ext>
            </a:extLst>
          </p:cNvPr>
          <p:cNvPicPr>
            <a:picLocks noChangeAspect="1"/>
          </p:cNvPicPr>
          <p:nvPr/>
        </p:nvPicPr>
        <p:blipFill>
          <a:blip r:embed="rId3"/>
          <a:stretch>
            <a:fillRect/>
          </a:stretch>
        </p:blipFill>
        <p:spPr>
          <a:xfrm>
            <a:off x="4193502" y="126653"/>
            <a:ext cx="4875413" cy="4315813"/>
          </a:xfrm>
          <a:prstGeom prst="rect">
            <a:avLst/>
          </a:prstGeom>
        </p:spPr>
      </p:pic>
      <p:sp>
        <p:nvSpPr>
          <p:cNvPr id="9" name="Rectangle 8">
            <a:extLst>
              <a:ext uri="{FF2B5EF4-FFF2-40B4-BE49-F238E27FC236}">
                <a16:creationId xmlns:a16="http://schemas.microsoft.com/office/drawing/2014/main" id="{B3EF6F51-017E-AD43-A2BF-F86F6F9C99E5}"/>
              </a:ext>
            </a:extLst>
          </p:cNvPr>
          <p:cNvSpPr/>
          <p:nvPr/>
        </p:nvSpPr>
        <p:spPr bwMode="auto">
          <a:xfrm>
            <a:off x="7596336" y="3943077"/>
            <a:ext cx="954163" cy="21602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5232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13BE-0511-6942-8546-D195C9488D84}"/>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B341FFF3-3DAA-1243-B5DA-99681CDF10BE}"/>
              </a:ext>
            </a:extLst>
          </p:cNvPr>
          <p:cNvSpPr>
            <a:spLocks noGrp="1"/>
          </p:cNvSpPr>
          <p:nvPr>
            <p:ph type="ftr" sz="quarter" idx="11"/>
          </p:nvPr>
        </p:nvSpPr>
        <p:spPr/>
        <p:txBody>
          <a:bodyPr/>
          <a:lstStyle/>
          <a:p>
            <a:pPr>
              <a:defRPr/>
            </a:pPr>
            <a:r>
              <a:rPr lang="de-DE" dirty="0"/>
              <a:t>ARD / maischberger. die woche vom 08.12.2021</a:t>
            </a:r>
          </a:p>
        </p:txBody>
      </p:sp>
      <p:sp>
        <p:nvSpPr>
          <p:cNvPr id="4" name="Slide Number Placeholder 3">
            <a:extLst>
              <a:ext uri="{FF2B5EF4-FFF2-40B4-BE49-F238E27FC236}">
                <a16:creationId xmlns:a16="http://schemas.microsoft.com/office/drawing/2014/main" id="{52C36018-EEC6-C34C-9F82-951F554AA251}"/>
              </a:ext>
            </a:extLst>
          </p:cNvPr>
          <p:cNvSpPr>
            <a:spLocks noGrp="1"/>
          </p:cNvSpPr>
          <p:nvPr>
            <p:ph type="sldNum" sz="quarter" idx="12"/>
          </p:nvPr>
        </p:nvSpPr>
        <p:spPr/>
        <p:txBody>
          <a:bodyPr/>
          <a:lstStyle/>
          <a:p>
            <a:pPr>
              <a:defRPr/>
            </a:pPr>
            <a:fld id="{9D195BCC-3514-4B1B-9C18-24F3D67EC549}" type="slidenum">
              <a:rPr lang="de-DE"/>
              <a:t>18</a:t>
            </a:fld>
            <a:endParaRPr lang="de-DE" dirty="0"/>
          </a:p>
        </p:txBody>
      </p:sp>
      <p:sp>
        <p:nvSpPr>
          <p:cNvPr id="5" name="Text Placeholder 4">
            <a:extLst>
              <a:ext uri="{FF2B5EF4-FFF2-40B4-BE49-F238E27FC236}">
                <a16:creationId xmlns:a16="http://schemas.microsoft.com/office/drawing/2014/main" id="{59B0C0CA-A20D-6043-8A28-C42C9D8ADA8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AECFD5B1-527A-5C48-9686-2FD862BF09BA}"/>
              </a:ext>
            </a:extLst>
          </p:cNvPr>
          <p:cNvSpPr>
            <a:spLocks noGrp="1"/>
          </p:cNvSpPr>
          <p:nvPr>
            <p:ph type="body" sz="quarter" idx="15"/>
          </p:nvPr>
        </p:nvSpPr>
        <p:spPr/>
        <p:txBody>
          <a:bodyPr/>
          <a:lstStyle/>
          <a:p>
            <a:r>
              <a:rPr lang="en-DE"/>
              <a:t>Maxime der Qualität</a:t>
            </a:r>
          </a:p>
        </p:txBody>
      </p:sp>
      <p:pic>
        <p:nvPicPr>
          <p:cNvPr id="7" name="maischb01" descr="maischb01">
            <a:hlinkClick r:id="" action="ppaction://media"/>
            <a:extLst>
              <a:ext uri="{FF2B5EF4-FFF2-40B4-BE49-F238E27FC236}">
                <a16:creationId xmlns:a16="http://schemas.microsoft.com/office/drawing/2014/main" id="{D971D71E-B19D-3942-B685-17CFF3900A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9760" y="1485276"/>
            <a:ext cx="5994666" cy="3372000"/>
          </a:xfrm>
          <a:prstGeom prst="rect">
            <a:avLst/>
          </a:prstGeom>
        </p:spPr>
      </p:pic>
      <p:sp>
        <p:nvSpPr>
          <p:cNvPr id="8" name="Oval Callout 7">
            <a:extLst>
              <a:ext uri="{FF2B5EF4-FFF2-40B4-BE49-F238E27FC236}">
                <a16:creationId xmlns:a16="http://schemas.microsoft.com/office/drawing/2014/main" id="{FC2A9798-EB6E-0C4D-ADDB-B7EEA91AA7CE}"/>
              </a:ext>
            </a:extLst>
          </p:cNvPr>
          <p:cNvSpPr/>
          <p:nvPr/>
        </p:nvSpPr>
        <p:spPr bwMode="auto">
          <a:xfrm>
            <a:off x="-180528" y="803980"/>
            <a:ext cx="2987824" cy="2347010"/>
          </a:xfrm>
          <a:prstGeom prst="wedgeEllipseCallout">
            <a:avLst>
              <a:gd name="adj1" fmla="val 56454"/>
              <a:gd name="adj2" fmla="val 206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600"/>
              <a:t>Ich finde es wirklich traurig, das man Cem Özdemir kein Auto zur Verfügung stellt und er deshalb das Fahrrad nehmen muss.</a:t>
            </a:r>
          </a:p>
        </p:txBody>
      </p:sp>
      <p:sp>
        <p:nvSpPr>
          <p:cNvPr id="9" name="Oval Callout 8">
            <a:extLst>
              <a:ext uri="{FF2B5EF4-FFF2-40B4-BE49-F238E27FC236}">
                <a16:creationId xmlns:a16="http://schemas.microsoft.com/office/drawing/2014/main" id="{FB734482-2E39-0442-9A88-3787BEDD0461}"/>
              </a:ext>
            </a:extLst>
          </p:cNvPr>
          <p:cNvSpPr/>
          <p:nvPr/>
        </p:nvSpPr>
        <p:spPr bwMode="auto">
          <a:xfrm>
            <a:off x="5796188" y="2927917"/>
            <a:ext cx="3516462" cy="1618599"/>
          </a:xfrm>
          <a:prstGeom prst="wedgeEllipseCallout">
            <a:avLst>
              <a:gd name="adj1" fmla="val -113498"/>
              <a:gd name="adj2" fmla="val -6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Ach was! Ach so! Ach wirklich! Das hätt ich ja gar nicht gedacht.</a:t>
            </a:r>
          </a:p>
        </p:txBody>
      </p:sp>
      <p:sp>
        <p:nvSpPr>
          <p:cNvPr id="10" name="Oval Callout 9">
            <a:extLst>
              <a:ext uri="{FF2B5EF4-FFF2-40B4-BE49-F238E27FC236}">
                <a16:creationId xmlns:a16="http://schemas.microsoft.com/office/drawing/2014/main" id="{B26920AA-996E-F34E-9BE1-83CA9B4ABE0F}"/>
              </a:ext>
            </a:extLst>
          </p:cNvPr>
          <p:cNvSpPr/>
          <p:nvPr/>
        </p:nvSpPr>
        <p:spPr bwMode="auto">
          <a:xfrm>
            <a:off x="2699792" y="380262"/>
            <a:ext cx="3516462" cy="1618599"/>
          </a:xfrm>
          <a:prstGeom prst="wedgeEllipseCallout">
            <a:avLst>
              <a:gd name="adj1" fmla="val -5150"/>
              <a:gd name="adj2" fmla="val 6509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solidFill>
                  <a:schemeClr val="tx1"/>
                </a:solidFill>
              </a:rPr>
              <a:t>Das hat er ja mit Absicht gemacht.</a:t>
            </a:r>
          </a:p>
        </p:txBody>
      </p:sp>
    </p:spTree>
    <p:extLst>
      <p:ext uri="{BB962C8B-B14F-4D97-AF65-F5344CB8AC3E}">
        <p14:creationId xmlns:p14="http://schemas.microsoft.com/office/powerpoint/2010/main" val="290184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27)</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19</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521437" y="2142877"/>
            <a:ext cx="2232248" cy="102551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Ich fliege morgen von Düsseldorf nach Köln!</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00192" y="1717786"/>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Wow, so ne weite Strecke, da lohnt es sich ja total, das Flugzeug zu nehmen.</a:t>
            </a:r>
          </a:p>
        </p:txBody>
      </p:sp>
      <p:sp>
        <p:nvSpPr>
          <p:cNvPr id="10" name="TextBox 9">
            <a:extLst>
              <a:ext uri="{FF2B5EF4-FFF2-40B4-BE49-F238E27FC236}">
                <a16:creationId xmlns:a16="http://schemas.microsoft.com/office/drawing/2014/main" id="{4F381491-283D-DB43-B155-64078AE919AE}"/>
              </a:ext>
            </a:extLst>
          </p:cNvPr>
          <p:cNvSpPr txBox="1"/>
          <p:nvPr/>
        </p:nvSpPr>
        <p:spPr bwMode="auto">
          <a:xfrm>
            <a:off x="5864645" y="1206773"/>
            <a:ext cx="1136850" cy="523220"/>
          </a:xfrm>
          <a:prstGeom prst="rect">
            <a:avLst/>
          </a:prstGeom>
          <a:noFill/>
        </p:spPr>
        <p:txBody>
          <a:bodyPr wrap="none" rtlCol="0">
            <a:spAutoFit/>
          </a:bodyPr>
          <a:lstStyle/>
          <a:p>
            <a:r>
              <a:rPr lang="en-DE" sz="2800">
                <a:solidFill>
                  <a:srgbClr val="C00000"/>
                </a:solidFill>
                <a:latin typeface="Ink Free" panose="03080402000500000000" pitchFamily="66" charset="0"/>
              </a:rPr>
              <a:t>Ironie</a:t>
            </a:r>
          </a:p>
        </p:txBody>
      </p:sp>
    </p:spTree>
    <p:extLst>
      <p:ext uri="{BB962C8B-B14F-4D97-AF65-F5344CB8AC3E}">
        <p14:creationId xmlns:p14="http://schemas.microsoft.com/office/powerpoint/2010/main" val="216858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4A6D-8C1A-FB4D-9645-CBA9DBFA98CE}"/>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D6BA1581-07F7-3449-A2EE-68F89C8B0988}"/>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1CC6A06B-570F-8147-8554-3A617A84CEE7}"/>
              </a:ext>
            </a:extLst>
          </p:cNvPr>
          <p:cNvSpPr>
            <a:spLocks noGrp="1"/>
          </p:cNvSpPr>
          <p:nvPr>
            <p:ph type="sldNum" sz="quarter" idx="12"/>
          </p:nvPr>
        </p:nvSpPr>
        <p:spPr/>
        <p:txBody>
          <a:bodyPr/>
          <a:lstStyle/>
          <a:p>
            <a:pPr>
              <a:defRPr/>
            </a:pPr>
            <a:fld id="{9D195BCC-3514-4B1B-9C18-24F3D67EC549}" type="slidenum">
              <a:rPr lang="de-DE"/>
              <a:t>2</a:t>
            </a:fld>
            <a:endParaRPr lang="de-DE" dirty="0"/>
          </a:p>
        </p:txBody>
      </p:sp>
      <p:sp>
        <p:nvSpPr>
          <p:cNvPr id="5" name="Text Placeholder 4">
            <a:extLst>
              <a:ext uri="{FF2B5EF4-FFF2-40B4-BE49-F238E27FC236}">
                <a16:creationId xmlns:a16="http://schemas.microsoft.com/office/drawing/2014/main" id="{F0E7CE7A-2720-734B-A002-01A2F4BBE45E}"/>
              </a:ext>
            </a:extLst>
          </p:cNvPr>
          <p:cNvSpPr>
            <a:spLocks noGrp="1"/>
          </p:cNvSpPr>
          <p:nvPr>
            <p:ph type="body" sz="quarter" idx="14"/>
          </p:nvPr>
        </p:nvSpPr>
        <p:spPr/>
        <p:txBody>
          <a:bodyPr/>
          <a:lstStyle/>
          <a:p>
            <a:r>
              <a:rPr lang="en-DE"/>
              <a:t>Gricesche Maximen</a:t>
            </a:r>
          </a:p>
          <a:p>
            <a:endParaRPr lang="en-DE"/>
          </a:p>
          <a:p>
            <a:r>
              <a:rPr lang="en-DE"/>
              <a:t>Implikatur</a:t>
            </a:r>
          </a:p>
          <a:p>
            <a:endParaRPr lang="en-DE"/>
          </a:p>
          <a:p>
            <a:pPr lvl="1"/>
            <a:r>
              <a:rPr lang="en-DE"/>
              <a:t>Konversationelle vs. konventionelle Implikaturen</a:t>
            </a:r>
          </a:p>
          <a:p>
            <a:pPr lvl="1"/>
            <a:endParaRPr lang="en-DE"/>
          </a:p>
          <a:p>
            <a:pPr lvl="1"/>
            <a:r>
              <a:rPr lang="en-DE"/>
              <a:t>Implikaturytpen</a:t>
            </a:r>
          </a:p>
          <a:p>
            <a:endParaRPr lang="en-DE"/>
          </a:p>
          <a:p>
            <a:r>
              <a:rPr lang="en-DE"/>
              <a:t>Fazit</a:t>
            </a:r>
          </a:p>
        </p:txBody>
      </p:sp>
      <p:sp>
        <p:nvSpPr>
          <p:cNvPr id="6" name="Text Placeholder 5">
            <a:extLst>
              <a:ext uri="{FF2B5EF4-FFF2-40B4-BE49-F238E27FC236}">
                <a16:creationId xmlns:a16="http://schemas.microsoft.com/office/drawing/2014/main" id="{6861DA7C-7D18-624D-B8EA-E628B2E35C34}"/>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4002960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27)</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20</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521437" y="2142877"/>
            <a:ext cx="2232248" cy="102551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Ich würde gern einen Diamantring kaufen.</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00192" y="1717786"/>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Der kostet aber ein paar Euro.</a:t>
            </a:r>
          </a:p>
        </p:txBody>
      </p:sp>
      <p:sp>
        <p:nvSpPr>
          <p:cNvPr id="10" name="TextBox 9">
            <a:extLst>
              <a:ext uri="{FF2B5EF4-FFF2-40B4-BE49-F238E27FC236}">
                <a16:creationId xmlns:a16="http://schemas.microsoft.com/office/drawing/2014/main" id="{4F381491-283D-DB43-B155-64078AE919AE}"/>
              </a:ext>
            </a:extLst>
          </p:cNvPr>
          <p:cNvSpPr txBox="1"/>
          <p:nvPr/>
        </p:nvSpPr>
        <p:spPr bwMode="auto">
          <a:xfrm>
            <a:off x="5097048" y="916350"/>
            <a:ext cx="2661306" cy="954107"/>
          </a:xfrm>
          <a:prstGeom prst="rect">
            <a:avLst/>
          </a:prstGeom>
          <a:noFill/>
        </p:spPr>
        <p:txBody>
          <a:bodyPr wrap="none" rtlCol="0">
            <a:spAutoFit/>
          </a:bodyPr>
          <a:lstStyle/>
          <a:p>
            <a:r>
              <a:rPr lang="en-DE" sz="2800">
                <a:solidFill>
                  <a:srgbClr val="C00000"/>
                </a:solidFill>
                <a:latin typeface="Ink Free" panose="03080402000500000000" pitchFamily="66" charset="0"/>
              </a:rPr>
              <a:t>Meiosis</a:t>
            </a:r>
          </a:p>
          <a:p>
            <a:r>
              <a:rPr lang="en-DE" sz="2800">
                <a:solidFill>
                  <a:srgbClr val="C00000"/>
                </a:solidFill>
                <a:latin typeface="Ink Free" panose="03080402000500000000" pitchFamily="66" charset="0"/>
              </a:rPr>
              <a:t>(Untertreibung)</a:t>
            </a:r>
          </a:p>
        </p:txBody>
      </p:sp>
    </p:spTree>
    <p:extLst>
      <p:ext uri="{BB962C8B-B14F-4D97-AF65-F5344CB8AC3E}">
        <p14:creationId xmlns:p14="http://schemas.microsoft.com/office/powerpoint/2010/main" val="218992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27)</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21</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44CD4B29-BCE9-CC45-A91A-6481283318CF}"/>
              </a:ext>
            </a:extLst>
          </p:cNvPr>
          <p:cNvSpPr/>
          <p:nvPr/>
        </p:nvSpPr>
        <p:spPr bwMode="auto">
          <a:xfrm>
            <a:off x="6300192" y="1717786"/>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Das hab ich dir schon 1000000000000 Mal gesagt!!</a:t>
            </a:r>
          </a:p>
        </p:txBody>
      </p:sp>
      <p:sp>
        <p:nvSpPr>
          <p:cNvPr id="10" name="TextBox 9">
            <a:extLst>
              <a:ext uri="{FF2B5EF4-FFF2-40B4-BE49-F238E27FC236}">
                <a16:creationId xmlns:a16="http://schemas.microsoft.com/office/drawing/2014/main" id="{4F381491-283D-DB43-B155-64078AE919AE}"/>
              </a:ext>
            </a:extLst>
          </p:cNvPr>
          <p:cNvSpPr txBox="1"/>
          <p:nvPr/>
        </p:nvSpPr>
        <p:spPr bwMode="auto">
          <a:xfrm>
            <a:off x="4716016" y="916350"/>
            <a:ext cx="2501006" cy="954107"/>
          </a:xfrm>
          <a:prstGeom prst="rect">
            <a:avLst/>
          </a:prstGeom>
          <a:noFill/>
        </p:spPr>
        <p:txBody>
          <a:bodyPr wrap="none" rtlCol="0">
            <a:spAutoFit/>
          </a:bodyPr>
          <a:lstStyle/>
          <a:p>
            <a:r>
              <a:rPr lang="en-DE" sz="2800">
                <a:solidFill>
                  <a:srgbClr val="C00000"/>
                </a:solidFill>
                <a:latin typeface="Ink Free" panose="03080402000500000000" pitchFamily="66" charset="0"/>
              </a:rPr>
              <a:t>Hyperbel</a:t>
            </a:r>
          </a:p>
          <a:p>
            <a:r>
              <a:rPr lang="en-DE" sz="2800">
                <a:solidFill>
                  <a:srgbClr val="C00000"/>
                </a:solidFill>
                <a:latin typeface="Ink Free" panose="03080402000500000000" pitchFamily="66" charset="0"/>
              </a:rPr>
              <a:t>(Übertreibung)</a:t>
            </a:r>
          </a:p>
        </p:txBody>
      </p:sp>
    </p:spTree>
    <p:extLst>
      <p:ext uri="{BB962C8B-B14F-4D97-AF65-F5344CB8AC3E}">
        <p14:creationId xmlns:p14="http://schemas.microsoft.com/office/powerpoint/2010/main" val="311109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27)</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22</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Relevanz</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628650" y="1427449"/>
            <a:ext cx="2232248" cy="159434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Stimmen die Vorwürfe, dass Sie in Ihrer Doktorarbeit plagiiert haben?</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73645" y="2274075"/>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Tolles Wetter heute, nicht wahr?</a:t>
            </a:r>
          </a:p>
        </p:txBody>
      </p:sp>
    </p:spTree>
    <p:extLst>
      <p:ext uri="{BB962C8B-B14F-4D97-AF65-F5344CB8AC3E}">
        <p14:creationId xmlns:p14="http://schemas.microsoft.com/office/powerpoint/2010/main" val="363888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(Finkbeiner 2015: 26)</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23</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Modalität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628650" y="1427449"/>
            <a:ext cx="2232248" cy="1147476"/>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Wie war die Oper?</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73645" y="2274075"/>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Die Sängerin hat Töne produziert, die Ähnlichkeit mit einer Arie aus Rigoletto hatten.</a:t>
            </a:r>
          </a:p>
        </p:txBody>
      </p:sp>
    </p:spTree>
    <p:extLst>
      <p:ext uri="{BB962C8B-B14F-4D97-AF65-F5344CB8AC3E}">
        <p14:creationId xmlns:p14="http://schemas.microsoft.com/office/powerpoint/2010/main" val="942501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DC16-8AF6-C04C-AD62-7609F4E761A7}"/>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6A81F1C7-CB1D-4641-B7ED-9DB0F475E2F7}"/>
              </a:ext>
            </a:extLst>
          </p:cNvPr>
          <p:cNvSpPr>
            <a:spLocks noGrp="1"/>
          </p:cNvSpPr>
          <p:nvPr>
            <p:ph type="ftr" sz="quarter" idx="11"/>
          </p:nvPr>
        </p:nvSpPr>
        <p:spPr/>
        <p:txBody>
          <a:bodyPr/>
          <a:lstStyle/>
          <a:p>
            <a:pPr>
              <a:defRPr/>
            </a:pPr>
            <a:r>
              <a:rPr lang="de-DE" dirty="0"/>
              <a:t>(Meibauer 2001: 28)</a:t>
            </a:r>
          </a:p>
        </p:txBody>
      </p:sp>
      <p:sp>
        <p:nvSpPr>
          <p:cNvPr id="4" name="Slide Number Placeholder 3">
            <a:extLst>
              <a:ext uri="{FF2B5EF4-FFF2-40B4-BE49-F238E27FC236}">
                <a16:creationId xmlns:a16="http://schemas.microsoft.com/office/drawing/2014/main" id="{AB9E8C60-62AD-6C4E-8896-33149E18C3AC}"/>
              </a:ext>
            </a:extLst>
          </p:cNvPr>
          <p:cNvSpPr>
            <a:spLocks noGrp="1"/>
          </p:cNvSpPr>
          <p:nvPr>
            <p:ph type="sldNum" sz="quarter" idx="12"/>
          </p:nvPr>
        </p:nvSpPr>
        <p:spPr/>
        <p:txBody>
          <a:bodyPr/>
          <a:lstStyle/>
          <a:p>
            <a:pPr>
              <a:defRPr/>
            </a:pPr>
            <a:fld id="{9D195BCC-3514-4B1B-9C18-24F3D67EC549}" type="slidenum">
              <a:rPr lang="de-DE"/>
              <a:t>24</a:t>
            </a:fld>
            <a:endParaRPr lang="de-DE" dirty="0"/>
          </a:p>
        </p:txBody>
      </p:sp>
      <p:sp>
        <p:nvSpPr>
          <p:cNvPr id="5" name="Text Placeholder 4">
            <a:extLst>
              <a:ext uri="{FF2B5EF4-FFF2-40B4-BE49-F238E27FC236}">
                <a16:creationId xmlns:a16="http://schemas.microsoft.com/office/drawing/2014/main" id="{16355E40-6C08-E244-873B-5F1C9F2E9C61}"/>
              </a:ext>
            </a:extLst>
          </p:cNvPr>
          <p:cNvSpPr>
            <a:spLocks noGrp="1"/>
          </p:cNvSpPr>
          <p:nvPr>
            <p:ph type="body" sz="quarter" idx="14"/>
          </p:nvPr>
        </p:nvSpPr>
        <p:spPr/>
        <p:txBody>
          <a:bodyPr/>
          <a:lstStyle/>
          <a:p>
            <a:r>
              <a:rPr lang="en-DE"/>
              <a:t>Implikaturen können auf zweierlei Weise entstehen:</a:t>
            </a:r>
          </a:p>
          <a:p>
            <a:endParaRPr lang="en-DE"/>
          </a:p>
          <a:p>
            <a:pPr lvl="1"/>
            <a:r>
              <a:rPr lang="en-DE"/>
              <a:t>durch die </a:t>
            </a:r>
            <a:r>
              <a:rPr lang="en-DE" b="1"/>
              <a:t>Verletzung </a:t>
            </a:r>
            <a:r>
              <a:rPr lang="en-DE"/>
              <a:t>von Maximen</a:t>
            </a:r>
          </a:p>
          <a:p>
            <a:pPr lvl="1"/>
            <a:endParaRPr lang="en-DE"/>
          </a:p>
          <a:p>
            <a:pPr lvl="1"/>
            <a:r>
              <a:rPr lang="en-DE"/>
              <a:t>durch die </a:t>
            </a:r>
            <a:r>
              <a:rPr lang="en-DE" b="1"/>
              <a:t>Befolgung </a:t>
            </a:r>
            <a:r>
              <a:rPr lang="en-DE"/>
              <a:t>von Maximen</a:t>
            </a:r>
          </a:p>
        </p:txBody>
      </p:sp>
      <p:sp>
        <p:nvSpPr>
          <p:cNvPr id="6" name="Text Placeholder 5">
            <a:extLst>
              <a:ext uri="{FF2B5EF4-FFF2-40B4-BE49-F238E27FC236}">
                <a16:creationId xmlns:a16="http://schemas.microsoft.com/office/drawing/2014/main" id="{EFB36BE5-EF05-5849-8D58-44A29FB30B8B}"/>
              </a:ext>
            </a:extLst>
          </p:cNvPr>
          <p:cNvSpPr>
            <a:spLocks noGrp="1"/>
          </p:cNvSpPr>
          <p:nvPr>
            <p:ph type="body" sz="quarter" idx="15"/>
          </p:nvPr>
        </p:nvSpPr>
        <p:spPr/>
        <p:txBody>
          <a:bodyPr/>
          <a:lstStyle/>
          <a:p>
            <a:r>
              <a:rPr lang="en-DE"/>
              <a:t>Von Maximen zur Implikatur</a:t>
            </a:r>
          </a:p>
        </p:txBody>
      </p:sp>
      <p:sp>
        <p:nvSpPr>
          <p:cNvPr id="7" name="Rounded Rectangle 6">
            <a:extLst>
              <a:ext uri="{FF2B5EF4-FFF2-40B4-BE49-F238E27FC236}">
                <a16:creationId xmlns:a16="http://schemas.microsoft.com/office/drawing/2014/main" id="{394DEC20-7B78-BB44-A1AE-A46714ADA928}"/>
              </a:ext>
            </a:extLst>
          </p:cNvPr>
          <p:cNvSpPr/>
          <p:nvPr/>
        </p:nvSpPr>
        <p:spPr bwMode="auto">
          <a:xfrm>
            <a:off x="755576" y="2718941"/>
            <a:ext cx="4248472" cy="72008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7394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28)</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25</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Quantität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521437" y="2142877"/>
            <a:ext cx="2232248" cy="102551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Einige Mädchen trugen einen Pferdeschwanz.</a:t>
            </a:r>
          </a:p>
        </p:txBody>
      </p:sp>
      <p:sp>
        <p:nvSpPr>
          <p:cNvPr id="10" name="TextBox 9">
            <a:extLst>
              <a:ext uri="{FF2B5EF4-FFF2-40B4-BE49-F238E27FC236}">
                <a16:creationId xmlns:a16="http://schemas.microsoft.com/office/drawing/2014/main" id="{08AF736C-5729-5C4E-A008-D144DACB44AE}"/>
              </a:ext>
            </a:extLst>
          </p:cNvPr>
          <p:cNvSpPr txBox="1"/>
          <p:nvPr/>
        </p:nvSpPr>
        <p:spPr bwMode="auto">
          <a:xfrm>
            <a:off x="539552" y="3367013"/>
            <a:ext cx="2544286" cy="1015663"/>
          </a:xfrm>
          <a:prstGeom prst="rect">
            <a:avLst/>
          </a:prstGeom>
          <a:noFill/>
        </p:spPr>
        <p:txBody>
          <a:bodyPr wrap="none" rtlCol="0">
            <a:spAutoFit/>
          </a:bodyPr>
          <a:lstStyle/>
          <a:p>
            <a:r>
              <a:rPr lang="en-DE" sz="2000" b="1">
                <a:solidFill>
                  <a:srgbClr val="C00000"/>
                </a:solidFill>
                <a:latin typeface="Ink Free" panose="03080402000500000000" pitchFamily="66" charset="0"/>
                <a:cs typeface="InaiMathi" pitchFamily="2" charset="0"/>
              </a:rPr>
              <a:t>+&gt; Nicht alle Mädchen</a:t>
            </a:r>
          </a:p>
          <a:p>
            <a:r>
              <a:rPr lang="en-DE" sz="2000" b="1">
                <a:solidFill>
                  <a:srgbClr val="C00000"/>
                </a:solidFill>
                <a:latin typeface="Ink Free" panose="03080402000500000000" pitchFamily="66" charset="0"/>
                <a:cs typeface="InaiMathi" pitchFamily="2" charset="0"/>
              </a:rPr>
              <a:t>trugen einen</a:t>
            </a:r>
          </a:p>
          <a:p>
            <a:r>
              <a:rPr lang="en-DE" sz="2000" b="1">
                <a:solidFill>
                  <a:srgbClr val="C00000"/>
                </a:solidFill>
                <a:latin typeface="Ink Free" panose="03080402000500000000" pitchFamily="66" charset="0"/>
                <a:cs typeface="InaiMathi" pitchFamily="2" charset="0"/>
              </a:rPr>
              <a:t>Pferdeschwanz.</a:t>
            </a:r>
          </a:p>
        </p:txBody>
      </p:sp>
    </p:spTree>
    <p:extLst>
      <p:ext uri="{BB962C8B-B14F-4D97-AF65-F5344CB8AC3E}">
        <p14:creationId xmlns:p14="http://schemas.microsoft.com/office/powerpoint/2010/main" val="16851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28)</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26</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Qualität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44CD4B29-BCE9-CC45-A91A-6481283318CF}"/>
              </a:ext>
            </a:extLst>
          </p:cNvPr>
          <p:cNvSpPr/>
          <p:nvPr/>
        </p:nvSpPr>
        <p:spPr bwMode="auto">
          <a:xfrm>
            <a:off x="6131085" y="1430357"/>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Hans hat eine große Überraschungseier-Sammlung.</a:t>
            </a:r>
          </a:p>
        </p:txBody>
      </p:sp>
      <p:sp>
        <p:nvSpPr>
          <p:cNvPr id="10" name="TextBox 9">
            <a:extLst>
              <a:ext uri="{FF2B5EF4-FFF2-40B4-BE49-F238E27FC236}">
                <a16:creationId xmlns:a16="http://schemas.microsoft.com/office/drawing/2014/main" id="{EF56B47E-CE31-D84C-8E60-DADD74AB6741}"/>
              </a:ext>
            </a:extLst>
          </p:cNvPr>
          <p:cNvSpPr txBox="1"/>
          <p:nvPr/>
        </p:nvSpPr>
        <p:spPr bwMode="auto">
          <a:xfrm>
            <a:off x="6369705" y="2966390"/>
            <a:ext cx="2162772" cy="1015663"/>
          </a:xfrm>
          <a:prstGeom prst="rect">
            <a:avLst/>
          </a:prstGeom>
          <a:noFill/>
        </p:spPr>
        <p:txBody>
          <a:bodyPr wrap="none" rtlCol="0">
            <a:spAutoFit/>
          </a:bodyPr>
          <a:lstStyle/>
          <a:p>
            <a:r>
              <a:rPr lang="en-DE" sz="2000" b="1">
                <a:solidFill>
                  <a:srgbClr val="C00000"/>
                </a:solidFill>
                <a:latin typeface="Ink Free" panose="03080402000500000000" pitchFamily="66" charset="0"/>
                <a:cs typeface="InaiMathi" pitchFamily="2" charset="0"/>
              </a:rPr>
              <a:t>+&gt; Die Sprecherin</a:t>
            </a:r>
          </a:p>
          <a:p>
            <a:r>
              <a:rPr lang="en-DE" sz="2000" b="1">
                <a:solidFill>
                  <a:srgbClr val="C00000"/>
                </a:solidFill>
                <a:latin typeface="Ink Free" panose="03080402000500000000" pitchFamily="66" charset="0"/>
                <a:cs typeface="InaiMathi" pitchFamily="2" charset="0"/>
              </a:rPr>
              <a:t>glaubt, dass die</a:t>
            </a:r>
          </a:p>
          <a:p>
            <a:r>
              <a:rPr lang="en-DE" sz="2000" b="1">
                <a:solidFill>
                  <a:srgbClr val="C00000"/>
                </a:solidFill>
                <a:latin typeface="Ink Free" panose="03080402000500000000" pitchFamily="66" charset="0"/>
                <a:cs typeface="InaiMathi" pitchFamily="2" charset="0"/>
              </a:rPr>
              <a:t>Aussage wahr ist.</a:t>
            </a:r>
          </a:p>
        </p:txBody>
      </p:sp>
    </p:spTree>
    <p:extLst>
      <p:ext uri="{BB962C8B-B14F-4D97-AF65-F5344CB8AC3E}">
        <p14:creationId xmlns:p14="http://schemas.microsoft.com/office/powerpoint/2010/main" val="29635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28)</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27</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Relevanz</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628650" y="1427449"/>
            <a:ext cx="2232248" cy="159434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Können Sie mir sagen, wo der nächste Supermarkt ist?</a:t>
            </a:r>
          </a:p>
        </p:txBody>
      </p:sp>
      <p:sp>
        <p:nvSpPr>
          <p:cNvPr id="9" name="Oval Callout 8">
            <a:extLst>
              <a:ext uri="{FF2B5EF4-FFF2-40B4-BE49-F238E27FC236}">
                <a16:creationId xmlns:a16="http://schemas.microsoft.com/office/drawing/2014/main" id="{44CD4B29-BCE9-CC45-A91A-6481283318CF}"/>
              </a:ext>
            </a:extLst>
          </p:cNvPr>
          <p:cNvSpPr/>
          <p:nvPr/>
        </p:nvSpPr>
        <p:spPr bwMode="auto">
          <a:xfrm>
            <a:off x="6373645" y="2274075"/>
            <a:ext cx="2640012" cy="1368151"/>
          </a:xfrm>
          <a:prstGeom prst="wedgeEllipseCallout">
            <a:avLst>
              <a:gd name="adj1" fmla="val -61194"/>
              <a:gd name="adj2" fmla="val 179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Gleich um die Ecke ist ein Rewe.</a:t>
            </a:r>
          </a:p>
        </p:txBody>
      </p:sp>
      <p:sp>
        <p:nvSpPr>
          <p:cNvPr id="10" name="TextBox 9">
            <a:extLst>
              <a:ext uri="{FF2B5EF4-FFF2-40B4-BE49-F238E27FC236}">
                <a16:creationId xmlns:a16="http://schemas.microsoft.com/office/drawing/2014/main" id="{5A2A71B0-CA71-F649-A9E8-84D4582182A3}"/>
              </a:ext>
            </a:extLst>
          </p:cNvPr>
          <p:cNvSpPr txBox="1"/>
          <p:nvPr/>
        </p:nvSpPr>
        <p:spPr bwMode="auto">
          <a:xfrm>
            <a:off x="6613071" y="3811255"/>
            <a:ext cx="2286203" cy="707886"/>
          </a:xfrm>
          <a:prstGeom prst="rect">
            <a:avLst/>
          </a:prstGeom>
          <a:noFill/>
        </p:spPr>
        <p:txBody>
          <a:bodyPr wrap="none" rtlCol="0">
            <a:spAutoFit/>
          </a:bodyPr>
          <a:lstStyle/>
          <a:p>
            <a:r>
              <a:rPr lang="en-DE" sz="2000" b="1">
                <a:solidFill>
                  <a:srgbClr val="C00000"/>
                </a:solidFill>
                <a:latin typeface="Ink Free" panose="03080402000500000000" pitchFamily="66" charset="0"/>
                <a:cs typeface="InaiMathi" pitchFamily="2" charset="0"/>
              </a:rPr>
              <a:t>+&gt; Der Supermarkt</a:t>
            </a:r>
          </a:p>
          <a:p>
            <a:r>
              <a:rPr lang="en-DE" sz="2000" b="1">
                <a:solidFill>
                  <a:srgbClr val="C00000"/>
                </a:solidFill>
                <a:latin typeface="Ink Free" panose="03080402000500000000" pitchFamily="66" charset="0"/>
                <a:cs typeface="InaiMathi" pitchFamily="2" charset="0"/>
              </a:rPr>
              <a:t>ist offen.</a:t>
            </a:r>
          </a:p>
        </p:txBody>
      </p:sp>
    </p:spTree>
    <p:extLst>
      <p:ext uri="{BB962C8B-B14F-4D97-AF65-F5344CB8AC3E}">
        <p14:creationId xmlns:p14="http://schemas.microsoft.com/office/powerpoint/2010/main" val="418385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418-47E2-5245-AD76-3D9917573D92}"/>
              </a:ext>
            </a:extLst>
          </p:cNvPr>
          <p:cNvSpPr>
            <a:spLocks noGrp="1"/>
          </p:cNvSpPr>
          <p:nvPr>
            <p:ph type="title"/>
          </p:nvPr>
        </p:nvSpPr>
        <p:spPr/>
        <p:txBody>
          <a:bodyPr/>
          <a:lstStyle/>
          <a:p>
            <a:r>
              <a:rPr lang="en-DE"/>
              <a:t>Gricesche Maximen</a:t>
            </a:r>
          </a:p>
        </p:txBody>
      </p:sp>
      <p:sp>
        <p:nvSpPr>
          <p:cNvPr id="3" name="Footer Placeholder 2">
            <a:extLst>
              <a:ext uri="{FF2B5EF4-FFF2-40B4-BE49-F238E27FC236}">
                <a16:creationId xmlns:a16="http://schemas.microsoft.com/office/drawing/2014/main" id="{20164264-907C-FC47-AEFB-C33C62A84D1C}"/>
              </a:ext>
            </a:extLst>
          </p:cNvPr>
          <p:cNvSpPr>
            <a:spLocks noGrp="1"/>
          </p:cNvSpPr>
          <p:nvPr>
            <p:ph type="ftr" sz="quarter" idx="11"/>
          </p:nvPr>
        </p:nvSpPr>
        <p:spPr/>
        <p:txBody>
          <a:bodyPr/>
          <a:lstStyle/>
          <a:p>
            <a:pPr>
              <a:defRPr/>
            </a:pPr>
            <a:r>
              <a:rPr lang="de-DE" dirty="0"/>
              <a:t>(Meibauer 2001: 30)</a:t>
            </a:r>
          </a:p>
        </p:txBody>
      </p:sp>
      <p:sp>
        <p:nvSpPr>
          <p:cNvPr id="4" name="Slide Number Placeholder 3">
            <a:extLst>
              <a:ext uri="{FF2B5EF4-FFF2-40B4-BE49-F238E27FC236}">
                <a16:creationId xmlns:a16="http://schemas.microsoft.com/office/drawing/2014/main" id="{977D9233-53E5-0D4F-8908-1D51BFB682B1}"/>
              </a:ext>
            </a:extLst>
          </p:cNvPr>
          <p:cNvSpPr>
            <a:spLocks noGrp="1"/>
          </p:cNvSpPr>
          <p:nvPr>
            <p:ph type="sldNum" sz="quarter" idx="12"/>
          </p:nvPr>
        </p:nvSpPr>
        <p:spPr/>
        <p:txBody>
          <a:bodyPr/>
          <a:lstStyle/>
          <a:p>
            <a:pPr>
              <a:defRPr/>
            </a:pPr>
            <a:fld id="{9D195BCC-3514-4B1B-9C18-24F3D67EC549}" type="slidenum">
              <a:rPr lang="de-DE"/>
              <a:t>28</a:t>
            </a:fld>
            <a:endParaRPr lang="de-DE" dirty="0"/>
          </a:p>
        </p:txBody>
      </p:sp>
      <p:sp>
        <p:nvSpPr>
          <p:cNvPr id="5" name="Text Placeholder 4">
            <a:extLst>
              <a:ext uri="{FF2B5EF4-FFF2-40B4-BE49-F238E27FC236}">
                <a16:creationId xmlns:a16="http://schemas.microsoft.com/office/drawing/2014/main" id="{DB319F6F-EC19-194B-8C93-DEE66A8F3E72}"/>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E1B0A5F3-5D37-584D-8863-318D2B0EAFEE}"/>
              </a:ext>
            </a:extLst>
          </p:cNvPr>
          <p:cNvSpPr>
            <a:spLocks noGrp="1"/>
          </p:cNvSpPr>
          <p:nvPr>
            <p:ph type="body" sz="quarter" idx="15"/>
          </p:nvPr>
        </p:nvSpPr>
        <p:spPr/>
        <p:txBody>
          <a:bodyPr/>
          <a:lstStyle/>
          <a:p>
            <a:r>
              <a:rPr lang="en-DE"/>
              <a:t>Maxime der Modalität</a:t>
            </a:r>
          </a:p>
        </p:txBody>
      </p:sp>
      <p:pic>
        <p:nvPicPr>
          <p:cNvPr id="11266" name="Picture 2" descr="Silhouette, Conversation, Man, Woman, Standing, Looking">
            <a:extLst>
              <a:ext uri="{FF2B5EF4-FFF2-40B4-BE49-F238E27FC236}">
                <a16:creationId xmlns:a16="http://schemas.microsoft.com/office/drawing/2014/main" id="{48A11592-839A-AA4E-9C3D-21D636B30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993" y="2341503"/>
            <a:ext cx="2640013" cy="5149850"/>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54168EA-CBAB-D441-A631-CED7EAC3A9A4}"/>
              </a:ext>
            </a:extLst>
          </p:cNvPr>
          <p:cNvSpPr/>
          <p:nvPr/>
        </p:nvSpPr>
        <p:spPr bwMode="auto">
          <a:xfrm>
            <a:off x="628650" y="1427449"/>
            <a:ext cx="2232248" cy="1594340"/>
          </a:xfrm>
          <a:prstGeom prst="wedgeEllipseCallout">
            <a:avLst>
              <a:gd name="adj1" fmla="val 68322"/>
              <a:gd name="adj2" fmla="val 388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a:t>Sie ist in den Laden gegangen und hat ein Paar Jeans gekauft.</a:t>
            </a:r>
          </a:p>
        </p:txBody>
      </p:sp>
      <p:sp>
        <p:nvSpPr>
          <p:cNvPr id="10" name="TextBox 9">
            <a:extLst>
              <a:ext uri="{FF2B5EF4-FFF2-40B4-BE49-F238E27FC236}">
                <a16:creationId xmlns:a16="http://schemas.microsoft.com/office/drawing/2014/main" id="{119E62A4-3644-E847-8BF6-B67A3D04F654}"/>
              </a:ext>
            </a:extLst>
          </p:cNvPr>
          <p:cNvSpPr txBox="1"/>
          <p:nvPr/>
        </p:nvSpPr>
        <p:spPr bwMode="auto">
          <a:xfrm>
            <a:off x="797220" y="3231646"/>
            <a:ext cx="2382383" cy="1015663"/>
          </a:xfrm>
          <a:prstGeom prst="rect">
            <a:avLst/>
          </a:prstGeom>
          <a:noFill/>
        </p:spPr>
        <p:txBody>
          <a:bodyPr wrap="none" rtlCol="0">
            <a:spAutoFit/>
          </a:bodyPr>
          <a:lstStyle/>
          <a:p>
            <a:r>
              <a:rPr lang="en-DE" sz="2000" b="1">
                <a:solidFill>
                  <a:srgbClr val="C00000"/>
                </a:solidFill>
                <a:latin typeface="Ink Free" panose="03080402000500000000" pitchFamily="66" charset="0"/>
                <a:cs typeface="InaiMathi" pitchFamily="2" charset="0"/>
              </a:rPr>
              <a:t>+&gt; Sie hat die Jeans</a:t>
            </a:r>
          </a:p>
          <a:p>
            <a:r>
              <a:rPr lang="en-DE" sz="2000" b="1">
                <a:solidFill>
                  <a:srgbClr val="C00000"/>
                </a:solidFill>
                <a:latin typeface="Ink Free" panose="03080402000500000000" pitchFamily="66" charset="0"/>
                <a:cs typeface="InaiMathi" pitchFamily="2" charset="0"/>
              </a:rPr>
              <a:t>in dem Laden</a:t>
            </a:r>
          </a:p>
          <a:p>
            <a:r>
              <a:rPr lang="en-DE" sz="2000" b="1">
                <a:solidFill>
                  <a:srgbClr val="C00000"/>
                </a:solidFill>
                <a:latin typeface="Ink Free" panose="03080402000500000000" pitchFamily="66" charset="0"/>
                <a:cs typeface="InaiMathi" pitchFamily="2" charset="0"/>
              </a:rPr>
              <a:t>gekauft.</a:t>
            </a:r>
          </a:p>
        </p:txBody>
      </p:sp>
    </p:spTree>
    <p:extLst>
      <p:ext uri="{BB962C8B-B14F-4D97-AF65-F5344CB8AC3E}">
        <p14:creationId xmlns:p14="http://schemas.microsoft.com/office/powerpoint/2010/main" val="133943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D0E6-401D-124A-88C6-86F4CBD16898}"/>
              </a:ext>
            </a:extLst>
          </p:cNvPr>
          <p:cNvSpPr>
            <a:spLocks noGrp="1"/>
          </p:cNvSpPr>
          <p:nvPr>
            <p:ph type="title"/>
          </p:nvPr>
        </p:nvSpPr>
        <p:spPr/>
        <p:txBody>
          <a:bodyPr/>
          <a:lstStyle/>
          <a:p>
            <a:r>
              <a:rPr lang="en-US"/>
              <a:t>Konversationelle Implikatur</a:t>
            </a:r>
          </a:p>
        </p:txBody>
      </p:sp>
      <p:sp>
        <p:nvSpPr>
          <p:cNvPr id="3" name="Content Placeholder 2">
            <a:extLst>
              <a:ext uri="{FF2B5EF4-FFF2-40B4-BE49-F238E27FC236}">
                <a16:creationId xmlns:a16="http://schemas.microsoft.com/office/drawing/2014/main" id="{EA42893E-5A66-054E-915D-8AD583AF0647}"/>
              </a:ext>
            </a:extLst>
          </p:cNvPr>
          <p:cNvSpPr>
            <a:spLocks noGrp="1"/>
          </p:cNvSpPr>
          <p:nvPr>
            <p:ph idx="1"/>
          </p:nvPr>
        </p:nvSpPr>
        <p:spPr/>
        <p:txBody>
          <a:bodyPr/>
          <a:lstStyle/>
          <a:p>
            <a:r>
              <a:rPr lang="en-US"/>
              <a:t>zusätzliche Bedeutung, die aus dem Kontext erschlossen werden muss</a:t>
            </a:r>
          </a:p>
          <a:p>
            <a:r>
              <a:rPr lang="en-US"/>
              <a:t>wird durch einen Schlussprozess auf Grundlage konversationeller Maximen ermittelt</a:t>
            </a:r>
          </a:p>
          <a:p>
            <a:endParaRPr lang="en-US"/>
          </a:p>
          <a:p>
            <a:r>
              <a:rPr lang="en-US"/>
              <a:t>Implikaturen kommen dadurch zustande, dass</a:t>
            </a:r>
          </a:p>
          <a:p>
            <a:pPr lvl="1"/>
            <a:r>
              <a:rPr lang="en-US"/>
              <a:t>Sprecher*innen die Konversationsmaximen (scheinbar) verletzen </a:t>
            </a:r>
            <a:r>
              <a:rPr lang="en-US" b="1"/>
              <a:t>oder </a:t>
            </a:r>
            <a:endParaRPr lang="en-US"/>
          </a:p>
          <a:p>
            <a:pPr lvl="1"/>
            <a:r>
              <a:rPr lang="en-US"/>
              <a:t>Sprecher*innen die Konversationsmaximen offenkundig beachten</a:t>
            </a:r>
          </a:p>
        </p:txBody>
      </p:sp>
    </p:spTree>
    <p:extLst>
      <p:ext uri="{BB962C8B-B14F-4D97-AF65-F5344CB8AC3E}">
        <p14:creationId xmlns:p14="http://schemas.microsoft.com/office/powerpoint/2010/main" val="128521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1E3-1FFF-3746-983D-0F4376B12AEF}"/>
              </a:ext>
            </a:extLst>
          </p:cNvPr>
          <p:cNvSpPr>
            <a:spLocks noGrp="1"/>
          </p:cNvSpPr>
          <p:nvPr>
            <p:ph type="title"/>
          </p:nvPr>
        </p:nvSpPr>
        <p:spPr/>
        <p:txBody>
          <a:bodyPr/>
          <a:lstStyle/>
          <a:p>
            <a:r>
              <a:rPr lang="en-DE"/>
              <a:t>Beispiele</a:t>
            </a:r>
          </a:p>
        </p:txBody>
      </p:sp>
      <p:sp>
        <p:nvSpPr>
          <p:cNvPr id="3" name="Footer Placeholder 2">
            <a:extLst>
              <a:ext uri="{FF2B5EF4-FFF2-40B4-BE49-F238E27FC236}">
                <a16:creationId xmlns:a16="http://schemas.microsoft.com/office/drawing/2014/main" id="{1960DB29-A4F9-9B44-9728-1E93F90B1DB0}"/>
              </a:ext>
            </a:extLst>
          </p:cNvPr>
          <p:cNvSpPr>
            <a:spLocks noGrp="1"/>
          </p:cNvSpPr>
          <p:nvPr>
            <p:ph type="ftr" sz="quarter" idx="11"/>
          </p:nvPr>
        </p:nvSpPr>
        <p:spPr/>
        <p:txBody>
          <a:bodyPr/>
          <a:lstStyle/>
          <a:p>
            <a:pPr>
              <a:defRPr/>
            </a:pPr>
            <a:r>
              <a:rPr lang="de-DE" dirty="0"/>
              <a:t>(Finkbeiner 2015)</a:t>
            </a:r>
          </a:p>
        </p:txBody>
      </p:sp>
      <p:sp>
        <p:nvSpPr>
          <p:cNvPr id="4" name="Slide Number Placeholder 3">
            <a:extLst>
              <a:ext uri="{FF2B5EF4-FFF2-40B4-BE49-F238E27FC236}">
                <a16:creationId xmlns:a16="http://schemas.microsoft.com/office/drawing/2014/main" id="{44799A9E-16DE-7D47-896A-4AF7F00AB0D3}"/>
              </a:ext>
            </a:extLst>
          </p:cNvPr>
          <p:cNvSpPr>
            <a:spLocks noGrp="1"/>
          </p:cNvSpPr>
          <p:nvPr>
            <p:ph type="sldNum" sz="quarter" idx="12"/>
          </p:nvPr>
        </p:nvSpPr>
        <p:spPr/>
        <p:txBody>
          <a:bodyPr/>
          <a:lstStyle/>
          <a:p>
            <a:pPr>
              <a:defRPr/>
            </a:pPr>
            <a:fld id="{9D195BCC-3514-4B1B-9C18-24F3D67EC549}" type="slidenum">
              <a:rPr lang="de-DE"/>
              <a:t>3</a:t>
            </a:fld>
            <a:endParaRPr lang="de-DE" dirty="0"/>
          </a:p>
        </p:txBody>
      </p:sp>
      <p:sp>
        <p:nvSpPr>
          <p:cNvPr id="5" name="Text Placeholder 4">
            <a:extLst>
              <a:ext uri="{FF2B5EF4-FFF2-40B4-BE49-F238E27FC236}">
                <a16:creationId xmlns:a16="http://schemas.microsoft.com/office/drawing/2014/main" id="{FFEC5EFB-8ED4-3344-9605-8A00ED89599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BF53C1F7-25A3-0B43-B21A-645A9FEC2702}"/>
              </a:ext>
            </a:extLst>
          </p:cNvPr>
          <p:cNvSpPr>
            <a:spLocks noGrp="1"/>
          </p:cNvSpPr>
          <p:nvPr>
            <p:ph type="body" sz="quarter" idx="15"/>
          </p:nvPr>
        </p:nvSpPr>
        <p:spPr/>
        <p:txBody>
          <a:bodyPr/>
          <a:lstStyle/>
          <a:p>
            <a:endParaRPr lang="en-DE"/>
          </a:p>
        </p:txBody>
      </p:sp>
      <p:pic>
        <p:nvPicPr>
          <p:cNvPr id="6148" name="Picture 4" descr="Chat, Discussion, Meeting, Talk, Conversation, Speaking">
            <a:extLst>
              <a:ext uri="{FF2B5EF4-FFF2-40B4-BE49-F238E27FC236}">
                <a16:creationId xmlns:a16="http://schemas.microsoft.com/office/drawing/2014/main" id="{AC8F5068-0178-4A4F-840E-4DDD081C65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3" t="40213" r="11190" b="11093"/>
          <a:stretch/>
        </p:blipFill>
        <p:spPr bwMode="auto">
          <a:xfrm>
            <a:off x="2339752" y="2408770"/>
            <a:ext cx="4158919" cy="25076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4DB73C6-D47A-CE42-8152-E72B4E6A0158}"/>
              </a:ext>
            </a:extLst>
          </p:cNvPr>
          <p:cNvSpPr/>
          <p:nvPr/>
        </p:nvSpPr>
        <p:spPr bwMode="auto">
          <a:xfrm>
            <a:off x="4193502" y="1250509"/>
            <a:ext cx="3402834" cy="1324416"/>
          </a:xfrm>
          <a:prstGeom prst="wedgeEllipse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t>Heinz war vorhin am Kühlschrank.</a:t>
            </a:r>
          </a:p>
        </p:txBody>
      </p:sp>
      <p:sp>
        <p:nvSpPr>
          <p:cNvPr id="11" name="Oval Callout 10">
            <a:extLst>
              <a:ext uri="{FF2B5EF4-FFF2-40B4-BE49-F238E27FC236}">
                <a16:creationId xmlns:a16="http://schemas.microsoft.com/office/drawing/2014/main" id="{A72B2BCC-6B5E-084B-8CA1-E3565FB5EE10}"/>
              </a:ext>
            </a:extLst>
          </p:cNvPr>
          <p:cNvSpPr/>
          <p:nvPr/>
        </p:nvSpPr>
        <p:spPr bwMode="auto">
          <a:xfrm>
            <a:off x="549274" y="901535"/>
            <a:ext cx="3402834" cy="1324416"/>
          </a:xfrm>
          <a:prstGeom prst="wedgeEllipseCallout">
            <a:avLst>
              <a:gd name="adj1" fmla="val 46346"/>
              <a:gd name="adj2" fmla="val 6940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Wo ist mein Stück vom Kuchen?</a:t>
            </a:r>
          </a:p>
        </p:txBody>
      </p:sp>
    </p:spTree>
    <p:extLst>
      <p:ext uri="{BB962C8B-B14F-4D97-AF65-F5344CB8AC3E}">
        <p14:creationId xmlns:p14="http://schemas.microsoft.com/office/powerpoint/2010/main" val="3706287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Implikaturen</a:t>
            </a:r>
          </a:p>
        </p:txBody>
      </p:sp>
      <p:sp>
        <p:nvSpPr>
          <p:cNvPr id="3" name="Fußzeilenplatzhalter 2"/>
          <p:cNvSpPr>
            <a:spLocks noGrp="1"/>
          </p:cNvSpPr>
          <p:nvPr>
            <p:ph type="ftr" sz="quarter" idx="11"/>
          </p:nvPr>
        </p:nvSpPr>
        <p:spPr/>
        <p:txBody>
          <a:bodyPr/>
          <a:lstStyle/>
          <a:p>
            <a:pPr>
              <a:defRPr/>
            </a:pPr>
            <a:endParaRPr lang="de-DE" dirty="0"/>
          </a:p>
        </p:txBody>
      </p:sp>
      <p:sp>
        <p:nvSpPr>
          <p:cNvPr id="4" name="Foliennummernplatzhalter 3"/>
          <p:cNvSpPr>
            <a:spLocks noGrp="1"/>
          </p:cNvSpPr>
          <p:nvPr>
            <p:ph type="sldNum" sz="quarter" idx="12"/>
          </p:nvPr>
        </p:nvSpPr>
        <p:spPr/>
        <p:txBody>
          <a:bodyPr/>
          <a:lstStyle/>
          <a:p>
            <a:pPr>
              <a:defRPr/>
            </a:pPr>
            <a:fld id="{9D195BCC-3514-4B1B-9C18-24F3D67EC549}" type="slidenum">
              <a:rPr lang="de-DE" smtClean="0"/>
              <a:t>30</a:t>
            </a:fld>
            <a:endParaRPr lang="de-DE" dirty="0"/>
          </a:p>
        </p:txBody>
      </p:sp>
      <p:sp>
        <p:nvSpPr>
          <p:cNvPr id="5" name="Textplatzhalter 4"/>
          <p:cNvSpPr>
            <a:spLocks noGrp="1"/>
          </p:cNvSpPr>
          <p:nvPr>
            <p:ph type="body" sz="quarter" idx="14"/>
          </p:nvPr>
        </p:nvSpPr>
        <p:spPr/>
        <p:txBody>
          <a:bodyPr/>
          <a:lstStyle/>
          <a:p>
            <a:pPr marL="457200" indent="-457200">
              <a:lnSpc>
                <a:spcPct val="100000"/>
              </a:lnSpc>
              <a:buFont typeface="+mj-lt"/>
              <a:buAutoNum type="arabicPeriod"/>
            </a:pPr>
            <a:r>
              <a:rPr lang="de-DE" dirty="0"/>
              <a:t>Adressat (A) der Äußerung </a:t>
            </a:r>
            <a:r>
              <a:rPr lang="de-DE" dirty="0">
                <a:solidFill>
                  <a:schemeClr val="tx2"/>
                </a:solidFill>
              </a:rPr>
              <a:t>nimmt</a:t>
            </a:r>
            <a:r>
              <a:rPr lang="de-DE" dirty="0"/>
              <a:t> das Gesagte </a:t>
            </a:r>
            <a:r>
              <a:rPr lang="de-DE" dirty="0">
                <a:solidFill>
                  <a:schemeClr val="tx2"/>
                </a:solidFill>
              </a:rPr>
              <a:t>zur Kenntnis</a:t>
            </a:r>
            <a:r>
              <a:rPr lang="de-DE" dirty="0"/>
              <a:t>.</a:t>
            </a:r>
          </a:p>
          <a:p>
            <a:pPr marL="457200" indent="-457200">
              <a:lnSpc>
                <a:spcPct val="100000"/>
              </a:lnSpc>
              <a:buFont typeface="+mj-lt"/>
              <a:buAutoNum type="arabicPeriod"/>
            </a:pPr>
            <a:r>
              <a:rPr lang="de-DE" dirty="0"/>
              <a:t>A stellt fest, dass eine Äußerung eine bestimmte Maxime </a:t>
            </a:r>
            <a:r>
              <a:rPr lang="de-DE" dirty="0">
                <a:solidFill>
                  <a:schemeClr val="tx2"/>
                </a:solidFill>
              </a:rPr>
              <a:t>nicht erfüllt</a:t>
            </a:r>
            <a:r>
              <a:rPr lang="de-DE" dirty="0"/>
              <a:t>, so dass die Annahme der </a:t>
            </a:r>
            <a:r>
              <a:rPr lang="de-DE" dirty="0" err="1">
                <a:solidFill>
                  <a:schemeClr val="tx2"/>
                </a:solidFill>
              </a:rPr>
              <a:t>Kooperativität</a:t>
            </a:r>
            <a:r>
              <a:rPr lang="de-DE" dirty="0"/>
              <a:t> auf der Basis des Gesagten </a:t>
            </a:r>
            <a:r>
              <a:rPr lang="de-DE" dirty="0">
                <a:solidFill>
                  <a:schemeClr val="tx2"/>
                </a:solidFill>
              </a:rPr>
              <a:t>nicht aufrecht erhalten</a:t>
            </a:r>
            <a:r>
              <a:rPr lang="de-DE" dirty="0"/>
              <a:t> werden kann.</a:t>
            </a:r>
          </a:p>
          <a:p>
            <a:pPr marL="457200" indent="-457200">
              <a:lnSpc>
                <a:spcPct val="100000"/>
              </a:lnSpc>
              <a:buFont typeface="+mj-lt"/>
              <a:buAutoNum type="arabicPeriod"/>
            </a:pPr>
            <a:r>
              <a:rPr lang="de-DE" dirty="0"/>
              <a:t>A möchte Annahme der </a:t>
            </a:r>
            <a:r>
              <a:rPr lang="de-DE" dirty="0" err="1"/>
              <a:t>Kooperativität</a:t>
            </a:r>
            <a:r>
              <a:rPr lang="de-DE" dirty="0"/>
              <a:t> </a:t>
            </a:r>
            <a:r>
              <a:rPr lang="de-DE" dirty="0">
                <a:solidFill>
                  <a:schemeClr val="tx2"/>
                </a:solidFill>
              </a:rPr>
              <a:t>nicht aufgeben</a:t>
            </a:r>
            <a:r>
              <a:rPr lang="de-DE" dirty="0"/>
              <a:t>.</a:t>
            </a:r>
          </a:p>
          <a:p>
            <a:pPr marL="457200" indent="-457200">
              <a:lnSpc>
                <a:spcPct val="100000"/>
              </a:lnSpc>
              <a:buFont typeface="+mj-lt"/>
              <a:buAutoNum type="arabicPeriod"/>
            </a:pPr>
            <a:r>
              <a:rPr lang="de-DE" dirty="0"/>
              <a:t>Das Gesagte wird auf der Grundlage des KP </a:t>
            </a:r>
            <a:r>
              <a:rPr lang="de-DE" dirty="0">
                <a:solidFill>
                  <a:schemeClr val="tx2"/>
                </a:solidFill>
              </a:rPr>
              <a:t>uminterpretiert</a:t>
            </a:r>
            <a:r>
              <a:rPr lang="de-DE" dirty="0"/>
              <a:t>, bis sich eine </a:t>
            </a:r>
            <a:r>
              <a:rPr lang="de-DE" dirty="0">
                <a:solidFill>
                  <a:schemeClr val="tx2"/>
                </a:solidFill>
              </a:rPr>
              <a:t>Übereinstimmung</a:t>
            </a:r>
            <a:r>
              <a:rPr lang="de-DE" dirty="0"/>
              <a:t> mit der verletzten Maxime ergibt, so dass die Annahme der </a:t>
            </a:r>
            <a:r>
              <a:rPr lang="de-DE" dirty="0" err="1"/>
              <a:t>Kooperativität</a:t>
            </a:r>
            <a:r>
              <a:rPr lang="de-DE" dirty="0"/>
              <a:t> wieder möglich ist.</a:t>
            </a:r>
          </a:p>
        </p:txBody>
      </p:sp>
      <p:sp>
        <p:nvSpPr>
          <p:cNvPr id="6" name="Textplatzhalter 5"/>
          <p:cNvSpPr>
            <a:spLocks noGrp="1"/>
          </p:cNvSpPr>
          <p:nvPr>
            <p:ph type="body" sz="quarter" idx="15"/>
          </p:nvPr>
        </p:nvSpPr>
        <p:spPr/>
        <p:txBody>
          <a:bodyPr/>
          <a:lstStyle/>
          <a:p>
            <a:r>
              <a:rPr lang="de-DE" dirty="0" err="1"/>
              <a:t>Konversationeller</a:t>
            </a:r>
            <a:r>
              <a:rPr lang="de-DE" dirty="0"/>
              <a:t> Schlussprozess (Liedtke 2016)</a:t>
            </a:r>
          </a:p>
        </p:txBody>
      </p:sp>
    </p:spTree>
    <p:custDataLst>
      <p:tags r:id="rId1"/>
    </p:custDataLst>
    <p:extLst>
      <p:ext uri="{BB962C8B-B14F-4D97-AF65-F5344CB8AC3E}">
        <p14:creationId xmlns:p14="http://schemas.microsoft.com/office/powerpoint/2010/main" val="274307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3BC4C2-C589-471F-99D1-AADDB3090D6E}"/>
              </a:ext>
            </a:extLst>
          </p:cNvPr>
          <p:cNvSpPr>
            <a:spLocks noGrp="1"/>
          </p:cNvSpPr>
          <p:nvPr>
            <p:ph type="title"/>
          </p:nvPr>
        </p:nvSpPr>
        <p:spPr/>
        <p:txBody>
          <a:bodyPr/>
          <a:lstStyle/>
          <a:p>
            <a:r>
              <a:rPr lang="de-DE" dirty="0"/>
              <a:t>Implikaturen</a:t>
            </a:r>
          </a:p>
        </p:txBody>
      </p:sp>
      <p:sp>
        <p:nvSpPr>
          <p:cNvPr id="3" name="Fußzeilenplatzhalter 2">
            <a:extLst>
              <a:ext uri="{FF2B5EF4-FFF2-40B4-BE49-F238E27FC236}">
                <a16:creationId xmlns:a16="http://schemas.microsoft.com/office/drawing/2014/main" id="{9167F28B-5DE8-48B3-A62C-D58C12E2BD27}"/>
              </a:ext>
            </a:extLst>
          </p:cNvPr>
          <p:cNvSpPr>
            <a:spLocks noGrp="1"/>
          </p:cNvSpPr>
          <p:nvPr>
            <p:ph type="ftr" sz="quarter" idx="11"/>
          </p:nvPr>
        </p:nvSpPr>
        <p:spPr/>
        <p:txBody>
          <a:bodyPr/>
          <a:lstStyle/>
          <a:p>
            <a:pPr>
              <a:defRPr/>
            </a:pPr>
            <a:endParaRPr lang="de-DE" dirty="0"/>
          </a:p>
        </p:txBody>
      </p:sp>
      <p:sp>
        <p:nvSpPr>
          <p:cNvPr id="4" name="Foliennummernplatzhalter 3">
            <a:extLst>
              <a:ext uri="{FF2B5EF4-FFF2-40B4-BE49-F238E27FC236}">
                <a16:creationId xmlns:a16="http://schemas.microsoft.com/office/drawing/2014/main" id="{7BD9D22F-829E-4B71-A7BB-7BAE1EBCC657}"/>
              </a:ext>
            </a:extLst>
          </p:cNvPr>
          <p:cNvSpPr>
            <a:spLocks noGrp="1"/>
          </p:cNvSpPr>
          <p:nvPr>
            <p:ph type="sldNum" sz="quarter" idx="12"/>
          </p:nvPr>
        </p:nvSpPr>
        <p:spPr/>
        <p:txBody>
          <a:bodyPr/>
          <a:lstStyle/>
          <a:p>
            <a:pPr>
              <a:defRPr/>
            </a:pPr>
            <a:fld id="{9D195BCC-3514-4B1B-9C18-24F3D67EC549}" type="slidenum">
              <a:rPr lang="de-DE" smtClean="0"/>
              <a:t>31</a:t>
            </a:fld>
            <a:endParaRPr lang="de-DE" dirty="0"/>
          </a:p>
        </p:txBody>
      </p:sp>
      <p:sp>
        <p:nvSpPr>
          <p:cNvPr id="6" name="Textplatzhalter 5">
            <a:extLst>
              <a:ext uri="{FF2B5EF4-FFF2-40B4-BE49-F238E27FC236}">
                <a16:creationId xmlns:a16="http://schemas.microsoft.com/office/drawing/2014/main" id="{F4E78F22-5C7D-46B7-94D7-41DB4ED168D8}"/>
              </a:ext>
            </a:extLst>
          </p:cNvPr>
          <p:cNvSpPr>
            <a:spLocks noGrp="1"/>
          </p:cNvSpPr>
          <p:nvPr>
            <p:ph type="body" sz="quarter" idx="15"/>
          </p:nvPr>
        </p:nvSpPr>
        <p:spPr/>
        <p:txBody>
          <a:bodyPr/>
          <a:lstStyle/>
          <a:p>
            <a:r>
              <a:rPr lang="de-DE" sz="2400" dirty="0" err="1"/>
              <a:t>Konversationeller</a:t>
            </a:r>
            <a:r>
              <a:rPr lang="de-DE" sz="2400" dirty="0"/>
              <a:t> Schlussprozess (Liedtke 2016)</a:t>
            </a:r>
          </a:p>
        </p:txBody>
      </p:sp>
      <p:graphicFrame>
        <p:nvGraphicFramePr>
          <p:cNvPr id="11" name="Diagramm 10">
            <a:extLst>
              <a:ext uri="{FF2B5EF4-FFF2-40B4-BE49-F238E27FC236}">
                <a16:creationId xmlns:a16="http://schemas.microsoft.com/office/drawing/2014/main" id="{1CAAA2CE-DBCB-4D97-AADE-0F1A08FCCD37}"/>
              </a:ext>
            </a:extLst>
          </p:cNvPr>
          <p:cNvGraphicFramePr/>
          <p:nvPr/>
        </p:nvGraphicFramePr>
        <p:xfrm>
          <a:off x="1943708" y="1674051"/>
          <a:ext cx="5256584" cy="30401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344845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14B3-8713-B843-B5A0-174484C69B73}"/>
              </a:ext>
            </a:extLst>
          </p:cNvPr>
          <p:cNvSpPr>
            <a:spLocks noGrp="1"/>
          </p:cNvSpPr>
          <p:nvPr>
            <p:ph type="title"/>
          </p:nvPr>
        </p:nvSpPr>
        <p:spPr/>
        <p:txBody>
          <a:bodyPr/>
          <a:lstStyle/>
          <a:p>
            <a:r>
              <a:rPr lang="en-DE"/>
              <a:t>Konversationelle Implikatur</a:t>
            </a:r>
          </a:p>
        </p:txBody>
      </p:sp>
      <p:sp>
        <p:nvSpPr>
          <p:cNvPr id="3" name="Content Placeholder 2">
            <a:extLst>
              <a:ext uri="{FF2B5EF4-FFF2-40B4-BE49-F238E27FC236}">
                <a16:creationId xmlns:a16="http://schemas.microsoft.com/office/drawing/2014/main" id="{31A9E000-CBB4-BB44-AE87-87D80E09EEF0}"/>
              </a:ext>
            </a:extLst>
          </p:cNvPr>
          <p:cNvSpPr>
            <a:spLocks noGrp="1"/>
          </p:cNvSpPr>
          <p:nvPr>
            <p:ph idx="1"/>
          </p:nvPr>
        </p:nvSpPr>
        <p:spPr/>
        <p:txBody>
          <a:bodyPr/>
          <a:lstStyle/>
          <a:p>
            <a:pPr marL="0" indent="0">
              <a:buNone/>
            </a:pPr>
            <a:r>
              <a:rPr lang="en-DE" sz="2000" i="1">
                <a:solidFill>
                  <a:srgbClr val="0070C0"/>
                </a:solidFill>
              </a:rPr>
              <a:t>Kinder sind Kinder. </a:t>
            </a:r>
          </a:p>
          <a:p>
            <a:pPr marL="0" indent="0">
              <a:buNone/>
            </a:pPr>
            <a:r>
              <a:rPr lang="en-DE" sz="1600"/>
              <a:t>(Vorsitzende des Deutschen Kinderschutzbundes, zit. nach Finkbeiner 2015: 22)</a:t>
            </a:r>
          </a:p>
          <a:p>
            <a:pPr marL="0" indent="0">
              <a:buNone/>
            </a:pPr>
            <a:endParaRPr lang="en-DE" sz="1600"/>
          </a:p>
          <a:p>
            <a:pPr marL="0" indent="0">
              <a:buNone/>
            </a:pPr>
            <a:r>
              <a:rPr lang="en-DE">
                <a:sym typeface="Wingdings" pitchFamily="2" charset="2"/>
              </a:rPr>
              <a:t> scheinbare </a:t>
            </a:r>
            <a:r>
              <a:rPr lang="en-DE" b="1">
                <a:sym typeface="Wingdings" pitchFamily="2" charset="2"/>
              </a:rPr>
              <a:t>Verletzung</a:t>
            </a:r>
            <a:r>
              <a:rPr lang="en-DE">
                <a:sym typeface="Wingdings" pitchFamily="2" charset="2"/>
              </a:rPr>
              <a:t> der Maxime der Quantität (wir wissen, dass jede Entität mit sich selbst identisch ist  Tautologie!)</a:t>
            </a:r>
          </a:p>
          <a:p>
            <a:pPr marL="0" indent="0">
              <a:buNone/>
            </a:pPr>
            <a:endParaRPr lang="en-DE" sz="2000">
              <a:sym typeface="Wingdings" pitchFamily="2" charset="2"/>
            </a:endParaRPr>
          </a:p>
          <a:p>
            <a:pPr marL="0" indent="0">
              <a:buNone/>
            </a:pPr>
            <a:r>
              <a:rPr lang="en-DE" sz="2000">
                <a:sym typeface="Wingdings" pitchFamily="2" charset="2"/>
              </a:rPr>
              <a:t> die Äußerung muss daher pragmatisch angereichert werden</a:t>
            </a:r>
          </a:p>
          <a:p>
            <a:pPr marL="0" indent="0">
              <a:buNone/>
            </a:pPr>
            <a:endParaRPr lang="en-DE" sz="2000">
              <a:sym typeface="Wingdings" pitchFamily="2" charset="2"/>
            </a:endParaRPr>
          </a:p>
          <a:p>
            <a:pPr marL="0" indent="0">
              <a:buNone/>
            </a:pPr>
            <a:r>
              <a:rPr lang="en-DE" sz="2000">
                <a:sym typeface="Wingdings" pitchFamily="2" charset="2"/>
              </a:rPr>
              <a:t> wir verstehen den Satz daher als: 'Kinder weisen bestimmte Eigenschaften auf, die für sie typisch sind'</a:t>
            </a:r>
            <a:endParaRPr lang="en-DE" sz="2000"/>
          </a:p>
        </p:txBody>
      </p:sp>
      <p:sp>
        <p:nvSpPr>
          <p:cNvPr id="4" name="Footer Placeholder 3">
            <a:extLst>
              <a:ext uri="{FF2B5EF4-FFF2-40B4-BE49-F238E27FC236}">
                <a16:creationId xmlns:a16="http://schemas.microsoft.com/office/drawing/2014/main" id="{6A284E52-C00F-AF4F-9F02-298210180D15}"/>
              </a:ext>
            </a:extLst>
          </p:cNvPr>
          <p:cNvSpPr>
            <a:spLocks noGrp="1"/>
          </p:cNvSpPr>
          <p:nvPr>
            <p:ph type="ftr" sz="quarter" idx="11"/>
          </p:nvPr>
        </p:nvSpPr>
        <p:spPr/>
        <p:txBody>
          <a:bodyPr/>
          <a:lstStyle/>
          <a:p>
            <a:r>
              <a:rPr lang="de-DE"/>
              <a:t>(Finkbeiner 2015: 22)</a:t>
            </a:r>
          </a:p>
        </p:txBody>
      </p:sp>
      <p:sp>
        <p:nvSpPr>
          <p:cNvPr id="5" name="Slide Number Placeholder 4">
            <a:extLst>
              <a:ext uri="{FF2B5EF4-FFF2-40B4-BE49-F238E27FC236}">
                <a16:creationId xmlns:a16="http://schemas.microsoft.com/office/drawing/2014/main" id="{703BC394-0037-2041-B921-BA8E772B703D}"/>
              </a:ext>
            </a:extLst>
          </p:cNvPr>
          <p:cNvSpPr>
            <a:spLocks noGrp="1"/>
          </p:cNvSpPr>
          <p:nvPr>
            <p:ph type="sldNum" sz="quarter" idx="12"/>
          </p:nvPr>
        </p:nvSpPr>
        <p:spPr/>
        <p:txBody>
          <a:bodyPr/>
          <a:lstStyle/>
          <a:p>
            <a:fld id="{6C6AE60A-B69C-4790-82F7-3882EDF23186}" type="slidenum">
              <a:rPr lang="de-DE" smtClean="0"/>
              <a:t>32</a:t>
            </a:fld>
            <a:endParaRPr lang="de-DE"/>
          </a:p>
        </p:txBody>
      </p:sp>
    </p:spTree>
    <p:extLst>
      <p:ext uri="{BB962C8B-B14F-4D97-AF65-F5344CB8AC3E}">
        <p14:creationId xmlns:p14="http://schemas.microsoft.com/office/powerpoint/2010/main" val="123064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61E1-8526-D346-9116-989375BD4B79}"/>
              </a:ext>
            </a:extLst>
          </p:cNvPr>
          <p:cNvSpPr>
            <a:spLocks noGrp="1"/>
          </p:cNvSpPr>
          <p:nvPr>
            <p:ph type="title"/>
          </p:nvPr>
        </p:nvSpPr>
        <p:spPr/>
        <p:txBody>
          <a:bodyPr/>
          <a:lstStyle/>
          <a:p>
            <a:r>
              <a:rPr lang="en-DE"/>
              <a:t>Konversationelle Implikatur</a:t>
            </a:r>
          </a:p>
        </p:txBody>
      </p:sp>
      <p:sp>
        <p:nvSpPr>
          <p:cNvPr id="3" name="Content Placeholder 2">
            <a:extLst>
              <a:ext uri="{FF2B5EF4-FFF2-40B4-BE49-F238E27FC236}">
                <a16:creationId xmlns:a16="http://schemas.microsoft.com/office/drawing/2014/main" id="{4E4E8152-9083-F748-92EF-D87A6B013804}"/>
              </a:ext>
            </a:extLst>
          </p:cNvPr>
          <p:cNvSpPr>
            <a:spLocks noGrp="1"/>
          </p:cNvSpPr>
          <p:nvPr>
            <p:ph idx="1"/>
          </p:nvPr>
        </p:nvSpPr>
        <p:spPr/>
        <p:txBody>
          <a:bodyPr/>
          <a:lstStyle/>
          <a:p>
            <a:pPr marL="0" indent="0">
              <a:buNone/>
            </a:pPr>
            <a:r>
              <a:rPr lang="en-DE" i="1"/>
              <a:t>Einige Kinder schauen auf das brennende Haus.</a:t>
            </a:r>
          </a:p>
          <a:p>
            <a:pPr marL="0" indent="0">
              <a:buNone/>
            </a:pPr>
            <a:r>
              <a:rPr lang="en-DE"/>
              <a:t>+&gt; 'Nicht alle Kinder schauen auf das brennende Haus'</a:t>
            </a:r>
          </a:p>
          <a:p>
            <a:pPr marL="0" indent="0">
              <a:buNone/>
            </a:pPr>
            <a:endParaRPr lang="en-DE"/>
          </a:p>
          <a:p>
            <a:r>
              <a:rPr lang="en-DE"/>
              <a:t>Diese Implikatur kommt zustande, weil die Quantitätsmaxime </a:t>
            </a:r>
            <a:r>
              <a:rPr lang="en-DE" b="1"/>
              <a:t>befolgt </a:t>
            </a:r>
            <a:r>
              <a:rPr lang="en-DE"/>
              <a:t>wird</a:t>
            </a:r>
          </a:p>
          <a:p>
            <a:r>
              <a:rPr lang="en-DE"/>
              <a:t>würden alle Kinder auf das brennende Haus schauen, wäre die Quantitätsmaxime hier verletzt, da der Beitrag weniger informativ wäre als im Kontext gefordert</a:t>
            </a:r>
          </a:p>
        </p:txBody>
      </p:sp>
      <p:sp>
        <p:nvSpPr>
          <p:cNvPr id="4" name="Footer Placeholder 3">
            <a:extLst>
              <a:ext uri="{FF2B5EF4-FFF2-40B4-BE49-F238E27FC236}">
                <a16:creationId xmlns:a16="http://schemas.microsoft.com/office/drawing/2014/main" id="{6A5803EF-1A66-BB44-AB11-A6774E0B7BE1}"/>
              </a:ext>
            </a:extLst>
          </p:cNvPr>
          <p:cNvSpPr>
            <a:spLocks noGrp="1"/>
          </p:cNvSpPr>
          <p:nvPr>
            <p:ph type="ftr" sz="quarter" idx="11"/>
          </p:nvPr>
        </p:nvSpPr>
        <p:spPr/>
        <p:txBody>
          <a:bodyPr/>
          <a:lstStyle/>
          <a:p>
            <a:r>
              <a:rPr lang="de-DE"/>
              <a:t>(Finkbeiner 2015: 23)</a:t>
            </a:r>
          </a:p>
        </p:txBody>
      </p:sp>
      <p:sp>
        <p:nvSpPr>
          <p:cNvPr id="5" name="Slide Number Placeholder 4">
            <a:extLst>
              <a:ext uri="{FF2B5EF4-FFF2-40B4-BE49-F238E27FC236}">
                <a16:creationId xmlns:a16="http://schemas.microsoft.com/office/drawing/2014/main" id="{1D7FE14F-B695-7047-A139-3A909D4CF1D4}"/>
              </a:ext>
            </a:extLst>
          </p:cNvPr>
          <p:cNvSpPr>
            <a:spLocks noGrp="1"/>
          </p:cNvSpPr>
          <p:nvPr>
            <p:ph type="sldNum" sz="quarter" idx="12"/>
          </p:nvPr>
        </p:nvSpPr>
        <p:spPr/>
        <p:txBody>
          <a:bodyPr/>
          <a:lstStyle/>
          <a:p>
            <a:fld id="{6C6AE60A-B69C-4790-82F7-3882EDF23186}" type="slidenum">
              <a:rPr lang="de-DE" smtClean="0"/>
              <a:t>33</a:t>
            </a:fld>
            <a:endParaRPr lang="de-DE"/>
          </a:p>
        </p:txBody>
      </p:sp>
      <p:pic>
        <p:nvPicPr>
          <p:cNvPr id="2050" name="Picture 2">
            <a:extLst>
              <a:ext uri="{FF2B5EF4-FFF2-40B4-BE49-F238E27FC236}">
                <a16:creationId xmlns:a16="http://schemas.microsoft.com/office/drawing/2014/main" id="{5E48676C-1D44-B741-AA1C-4049C3A20402}"/>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997" y="3332855"/>
            <a:ext cx="1726257" cy="181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543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61E1-8526-D346-9116-989375BD4B79}"/>
              </a:ext>
            </a:extLst>
          </p:cNvPr>
          <p:cNvSpPr>
            <a:spLocks noGrp="1"/>
          </p:cNvSpPr>
          <p:nvPr>
            <p:ph type="title"/>
          </p:nvPr>
        </p:nvSpPr>
        <p:spPr/>
        <p:txBody>
          <a:bodyPr/>
          <a:lstStyle/>
          <a:p>
            <a:r>
              <a:rPr lang="en-DE"/>
              <a:t>Konversationelle Implikatur</a:t>
            </a:r>
          </a:p>
        </p:txBody>
      </p:sp>
      <p:sp>
        <p:nvSpPr>
          <p:cNvPr id="3" name="Content Placeholder 2">
            <a:extLst>
              <a:ext uri="{FF2B5EF4-FFF2-40B4-BE49-F238E27FC236}">
                <a16:creationId xmlns:a16="http://schemas.microsoft.com/office/drawing/2014/main" id="{4E4E8152-9083-F748-92EF-D87A6B013804}"/>
              </a:ext>
            </a:extLst>
          </p:cNvPr>
          <p:cNvSpPr>
            <a:spLocks noGrp="1"/>
          </p:cNvSpPr>
          <p:nvPr>
            <p:ph idx="1"/>
          </p:nvPr>
        </p:nvSpPr>
        <p:spPr>
          <a:xfrm>
            <a:off x="521550" y="1422399"/>
            <a:ext cx="5346594" cy="3423465"/>
          </a:xfrm>
        </p:spPr>
        <p:txBody>
          <a:bodyPr/>
          <a:lstStyle/>
          <a:p>
            <a:pPr marL="0" indent="0">
              <a:buNone/>
            </a:pPr>
            <a:r>
              <a:rPr lang="en-DE"/>
              <a:t>Joschka Fischer 1997 auf die Frage, welchen SPD-Kanzlerkandidaten seine Fraktion bevorzuge:</a:t>
            </a:r>
          </a:p>
          <a:p>
            <a:pPr marL="0" indent="0">
              <a:buNone/>
            </a:pPr>
            <a:endParaRPr lang="en-DE" sz="100"/>
          </a:p>
          <a:p>
            <a:pPr marL="0" indent="0">
              <a:buNone/>
            </a:pPr>
            <a:r>
              <a:rPr lang="en-DE" i="1"/>
              <a:t>Wir haben uns auf der Klausurtagung für August Bebel entschieden.</a:t>
            </a:r>
          </a:p>
          <a:p>
            <a:pPr marL="0" indent="0">
              <a:buNone/>
            </a:pPr>
            <a:endParaRPr lang="en-DE" sz="600" i="1"/>
          </a:p>
          <a:p>
            <a:r>
              <a:rPr lang="en-DE"/>
              <a:t>Verletzung der Maxime der Qualität: Da Bebel zum Zeitpunkt der Äußerung schon lange tot ist, muss die Äußerung falsch sein.</a:t>
            </a:r>
          </a:p>
          <a:p>
            <a:r>
              <a:rPr lang="en-DE"/>
              <a:t>Handelt es sich um eine Lüge? – Nein, denn sie wäre zu offensichtlich; die Äußerung muss also einen anderen Sinn haben, z.B. 'Wir konnten uns nicht einigen', 'Wir wollen uns dazu öffentlich nicht äußern' o.ä.</a:t>
            </a:r>
          </a:p>
        </p:txBody>
      </p:sp>
      <p:sp>
        <p:nvSpPr>
          <p:cNvPr id="4" name="Footer Placeholder 3">
            <a:extLst>
              <a:ext uri="{FF2B5EF4-FFF2-40B4-BE49-F238E27FC236}">
                <a16:creationId xmlns:a16="http://schemas.microsoft.com/office/drawing/2014/main" id="{6A5803EF-1A66-BB44-AB11-A6774E0B7BE1}"/>
              </a:ext>
            </a:extLst>
          </p:cNvPr>
          <p:cNvSpPr>
            <a:spLocks noGrp="1"/>
          </p:cNvSpPr>
          <p:nvPr>
            <p:ph type="ftr" sz="quarter" idx="11"/>
          </p:nvPr>
        </p:nvSpPr>
        <p:spPr>
          <a:xfrm>
            <a:off x="628650" y="4951189"/>
            <a:ext cx="7129704" cy="148683"/>
          </a:xfrm>
        </p:spPr>
        <p:txBody>
          <a:bodyPr/>
          <a:lstStyle/>
          <a:p>
            <a:r>
              <a:rPr lang="de-DE" sz="800"/>
              <a:t>(Meibauer 2001: 24) Grafik: Von Michael Thaidigsmann - Eigenes Werk, CC BY-SA 4.0, https://commons.wikimedia.org/w/index.php?curid=68534812</a:t>
            </a:r>
          </a:p>
        </p:txBody>
      </p:sp>
      <p:sp>
        <p:nvSpPr>
          <p:cNvPr id="5" name="Slide Number Placeholder 4">
            <a:extLst>
              <a:ext uri="{FF2B5EF4-FFF2-40B4-BE49-F238E27FC236}">
                <a16:creationId xmlns:a16="http://schemas.microsoft.com/office/drawing/2014/main" id="{1D7FE14F-B695-7047-A139-3A909D4CF1D4}"/>
              </a:ext>
            </a:extLst>
          </p:cNvPr>
          <p:cNvSpPr>
            <a:spLocks noGrp="1"/>
          </p:cNvSpPr>
          <p:nvPr>
            <p:ph type="sldNum" sz="quarter" idx="12"/>
          </p:nvPr>
        </p:nvSpPr>
        <p:spPr/>
        <p:txBody>
          <a:bodyPr/>
          <a:lstStyle/>
          <a:p>
            <a:fld id="{6C6AE60A-B69C-4790-82F7-3882EDF23186}" type="slidenum">
              <a:rPr lang="de-DE" smtClean="0"/>
              <a:t>34</a:t>
            </a:fld>
            <a:endParaRPr lang="de-DE"/>
          </a:p>
        </p:txBody>
      </p:sp>
      <p:pic>
        <p:nvPicPr>
          <p:cNvPr id="9218" name="Picture 2">
            <a:extLst>
              <a:ext uri="{FF2B5EF4-FFF2-40B4-BE49-F238E27FC236}">
                <a16:creationId xmlns:a16="http://schemas.microsoft.com/office/drawing/2014/main" id="{6A623940-7170-A14B-9931-F6A462CD4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967" y="1422399"/>
            <a:ext cx="2443163" cy="257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17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Gricesche Maximen</a:t>
            </a:r>
          </a:p>
        </p:txBody>
      </p:sp>
      <p:sp>
        <p:nvSpPr>
          <p:cNvPr id="3" name="Inhaltsplatzhalter 2"/>
          <p:cNvSpPr>
            <a:spLocks noGrp="1"/>
          </p:cNvSpPr>
          <p:nvPr>
            <p:ph idx="1"/>
          </p:nvPr>
        </p:nvSpPr>
        <p:spPr/>
        <p:txBody>
          <a:bodyPr>
            <a:normAutofit/>
          </a:bodyPr>
          <a:lstStyle/>
          <a:p>
            <a:r>
              <a:rPr lang="en-US" sz="1802"/>
              <a:t>Welche Griceschen Maximen werden hier verletzt?</a:t>
            </a:r>
          </a:p>
          <a:p>
            <a:endParaRPr lang="en-US" sz="1802"/>
          </a:p>
          <a:p>
            <a:pPr marL="0" indent="0">
              <a:buNone/>
            </a:pPr>
            <a:r>
              <a:rPr lang="en-US" sz="1802"/>
              <a:t>"Können Sie mir sagen, wie ich zum Bahnhof komme?" – "Mein Hund hat eine große Nase."</a:t>
            </a:r>
          </a:p>
          <a:p>
            <a:pPr marL="0" indent="0">
              <a:buNone/>
            </a:pPr>
            <a:endParaRPr lang="en-US" sz="1802"/>
          </a:p>
          <a:p>
            <a:pPr marL="0" indent="0">
              <a:buNone/>
            </a:pPr>
            <a:r>
              <a:rPr lang="en-US" sz="1802"/>
              <a:t>"Können Sie mir sagen, wie ich zum Bahnhof komme?" – "Der Düsseldorfer Bahnhof liegt am Konrad-Adenauer-Platz."</a:t>
            </a:r>
          </a:p>
          <a:p>
            <a:pPr marL="0" indent="0">
              <a:buNone/>
            </a:pPr>
            <a:endParaRPr lang="en-US" sz="1802"/>
          </a:p>
          <a:p>
            <a:pPr marL="0" indent="0">
              <a:buNone/>
            </a:pPr>
            <a:r>
              <a:rPr lang="en-US" sz="1802"/>
              <a:t>"Können Sie mir sagen, wie ich zum Bahnhof komme?" – "Nach dem geodätischen Referenzsystem WG84 müssen Sie sich an die Koordinaten </a:t>
            </a:r>
            <a:r>
              <a:rPr lang="it-IT" sz="1802"/>
              <a:t>51° 13′ 13″ N, 6° 47′ 34″ O begeben."</a:t>
            </a:r>
            <a:endParaRPr lang="en-US" sz="1802"/>
          </a:p>
        </p:txBody>
      </p:sp>
    </p:spTree>
    <p:extLst>
      <p:ext uri="{BB962C8B-B14F-4D97-AF65-F5344CB8AC3E}">
        <p14:creationId xmlns:p14="http://schemas.microsoft.com/office/powerpoint/2010/main" val="18727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A839-5EF1-B047-BFFE-E5DBE46973C7}"/>
              </a:ext>
            </a:extLst>
          </p:cNvPr>
          <p:cNvSpPr>
            <a:spLocks noGrp="1"/>
          </p:cNvSpPr>
          <p:nvPr>
            <p:ph type="title"/>
          </p:nvPr>
        </p:nvSpPr>
        <p:spPr/>
        <p:txBody>
          <a:bodyPr/>
          <a:lstStyle/>
          <a:p>
            <a:r>
              <a:rPr lang="en-US"/>
              <a:t>Eigenschaften von Implikaturen</a:t>
            </a:r>
          </a:p>
        </p:txBody>
      </p:sp>
      <p:sp>
        <p:nvSpPr>
          <p:cNvPr id="3" name="Content Placeholder 2">
            <a:extLst>
              <a:ext uri="{FF2B5EF4-FFF2-40B4-BE49-F238E27FC236}">
                <a16:creationId xmlns:a16="http://schemas.microsoft.com/office/drawing/2014/main" id="{B87A2709-E815-5949-BE6D-553A5806177B}"/>
              </a:ext>
            </a:extLst>
          </p:cNvPr>
          <p:cNvSpPr>
            <a:spLocks noGrp="1"/>
          </p:cNvSpPr>
          <p:nvPr>
            <p:ph idx="1"/>
          </p:nvPr>
        </p:nvSpPr>
        <p:spPr>
          <a:xfrm>
            <a:off x="521522" y="1206773"/>
            <a:ext cx="8100956" cy="3423465"/>
          </a:xfrm>
        </p:spPr>
        <p:txBody>
          <a:bodyPr>
            <a:noAutofit/>
          </a:bodyPr>
          <a:lstStyle/>
          <a:p>
            <a:r>
              <a:rPr lang="en-US" sz="2103"/>
              <a:t>Implikaturen sind</a:t>
            </a:r>
          </a:p>
          <a:p>
            <a:endParaRPr lang="en-US" sz="601"/>
          </a:p>
          <a:p>
            <a:pPr lvl="1"/>
            <a:r>
              <a:rPr lang="en-US" sz="1802"/>
              <a:t>rekonstruierbar (engl. </a:t>
            </a:r>
            <a:r>
              <a:rPr lang="en-US" sz="1802" i="1"/>
              <a:t>calculable</a:t>
            </a:r>
            <a:r>
              <a:rPr lang="en-US" sz="1802"/>
              <a:t>)</a:t>
            </a:r>
          </a:p>
          <a:p>
            <a:pPr lvl="1"/>
            <a:r>
              <a:rPr lang="en-US" sz="1802"/>
              <a:t>kontextabhängig (engl. </a:t>
            </a:r>
            <a:r>
              <a:rPr lang="en-US" sz="1802" i="1"/>
              <a:t>variable</a:t>
            </a:r>
            <a:r>
              <a:rPr lang="en-US" sz="1802"/>
              <a:t>)</a:t>
            </a:r>
          </a:p>
          <a:p>
            <a:pPr lvl="1"/>
            <a:r>
              <a:rPr lang="en-US" sz="1802"/>
              <a:t> streichbar (engl. </a:t>
            </a:r>
            <a:r>
              <a:rPr lang="en-US" sz="1802" i="1"/>
              <a:t>cancellable</a:t>
            </a:r>
            <a:r>
              <a:rPr lang="en-US" sz="1802"/>
              <a:t>)</a:t>
            </a:r>
          </a:p>
          <a:p>
            <a:pPr lvl="1"/>
            <a:r>
              <a:rPr lang="en-US" sz="1802"/>
              <a:t>bekräftigbar</a:t>
            </a:r>
          </a:p>
          <a:p>
            <a:pPr lvl="1"/>
            <a:r>
              <a:rPr lang="en-US" sz="1802"/>
              <a:t>inhaltsbasiert</a:t>
            </a:r>
          </a:p>
        </p:txBody>
      </p:sp>
      <p:sp>
        <p:nvSpPr>
          <p:cNvPr id="4" name="Footer Placeholder 2">
            <a:extLst>
              <a:ext uri="{FF2B5EF4-FFF2-40B4-BE49-F238E27FC236}">
                <a16:creationId xmlns:a16="http://schemas.microsoft.com/office/drawing/2014/main" id="{20417215-59ED-D04A-B0CE-681AB4FE3F05}"/>
              </a:ext>
            </a:extLst>
          </p:cNvPr>
          <p:cNvSpPr>
            <a:spLocks noGrp="1"/>
          </p:cNvSpPr>
          <p:nvPr>
            <p:ph type="ftr" sz="quarter" idx="11"/>
          </p:nvPr>
        </p:nvSpPr>
        <p:spPr>
          <a:xfrm>
            <a:off x="628650" y="4975579"/>
            <a:ext cx="7129704" cy="148683"/>
          </a:xfrm>
        </p:spPr>
        <p:txBody>
          <a:bodyPr/>
          <a:lstStyle/>
          <a:p>
            <a:pPr>
              <a:defRPr/>
            </a:pPr>
            <a:r>
              <a:rPr lang="de-DE" dirty="0"/>
              <a:t>Meibauer 2001, Finkbeiner 2015</a:t>
            </a:r>
          </a:p>
        </p:txBody>
      </p:sp>
    </p:spTree>
    <p:extLst>
      <p:ext uri="{BB962C8B-B14F-4D97-AF65-F5344CB8AC3E}">
        <p14:creationId xmlns:p14="http://schemas.microsoft.com/office/powerpoint/2010/main" val="34385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3F84-714D-DF47-BD72-F8CF4922BF62}"/>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6BD29A13-D1F0-4D4A-B013-21E389F524C3}"/>
              </a:ext>
            </a:extLst>
          </p:cNvPr>
          <p:cNvSpPr>
            <a:spLocks noGrp="1"/>
          </p:cNvSpPr>
          <p:nvPr>
            <p:ph type="ftr" sz="quarter" idx="11"/>
          </p:nvPr>
        </p:nvSpPr>
        <p:spPr/>
        <p:txBody>
          <a:bodyPr/>
          <a:lstStyle/>
          <a:p>
            <a:pPr>
              <a:defRPr/>
            </a:pPr>
            <a:r>
              <a:rPr lang="de-DE" dirty="0"/>
              <a:t>Meibauer 2001: 31f.</a:t>
            </a:r>
          </a:p>
        </p:txBody>
      </p:sp>
      <p:sp>
        <p:nvSpPr>
          <p:cNvPr id="4" name="Slide Number Placeholder 3">
            <a:extLst>
              <a:ext uri="{FF2B5EF4-FFF2-40B4-BE49-F238E27FC236}">
                <a16:creationId xmlns:a16="http://schemas.microsoft.com/office/drawing/2014/main" id="{54E4BF47-96C7-4747-B18E-FE1608F76158}"/>
              </a:ext>
            </a:extLst>
          </p:cNvPr>
          <p:cNvSpPr>
            <a:spLocks noGrp="1"/>
          </p:cNvSpPr>
          <p:nvPr>
            <p:ph type="sldNum" sz="quarter" idx="12"/>
          </p:nvPr>
        </p:nvSpPr>
        <p:spPr/>
        <p:txBody>
          <a:bodyPr/>
          <a:lstStyle/>
          <a:p>
            <a:pPr>
              <a:defRPr/>
            </a:pPr>
            <a:fld id="{9D195BCC-3514-4B1B-9C18-24F3D67EC549}" type="slidenum">
              <a:rPr lang="de-DE"/>
              <a:t>37</a:t>
            </a:fld>
            <a:endParaRPr lang="de-DE" dirty="0"/>
          </a:p>
        </p:txBody>
      </p:sp>
      <p:sp>
        <p:nvSpPr>
          <p:cNvPr id="5" name="Text Placeholder 4">
            <a:extLst>
              <a:ext uri="{FF2B5EF4-FFF2-40B4-BE49-F238E27FC236}">
                <a16:creationId xmlns:a16="http://schemas.microsoft.com/office/drawing/2014/main" id="{5C9AB721-BB62-9D46-AE23-9E578F0EDD86}"/>
              </a:ext>
            </a:extLst>
          </p:cNvPr>
          <p:cNvSpPr>
            <a:spLocks noGrp="1"/>
          </p:cNvSpPr>
          <p:nvPr>
            <p:ph type="body" sz="quarter" idx="14"/>
          </p:nvPr>
        </p:nvSpPr>
        <p:spPr>
          <a:xfrm>
            <a:off x="521550" y="1545752"/>
            <a:ext cx="6642738" cy="3311524"/>
          </a:xfrm>
        </p:spPr>
        <p:txBody>
          <a:bodyPr/>
          <a:lstStyle/>
          <a:p>
            <a:pPr marL="0" indent="0">
              <a:buNone/>
            </a:pPr>
            <a:r>
              <a:rPr lang="en-DE" sz="1800" b="1"/>
              <a:t>Rekonstruierbarkeit </a:t>
            </a:r>
            <a:r>
              <a:rPr lang="en-DE" sz="1800"/>
              <a:t>(engl. </a:t>
            </a:r>
            <a:r>
              <a:rPr lang="en-DE" sz="1800" i="1"/>
              <a:t>calculability</a:t>
            </a:r>
            <a:r>
              <a:rPr lang="en-DE" sz="1800"/>
              <a:t>)</a:t>
            </a:r>
          </a:p>
          <a:p>
            <a:pPr marL="0" indent="0">
              <a:buNone/>
            </a:pPr>
            <a:endParaRPr lang="en-DE" sz="1800" b="1"/>
          </a:p>
          <a:p>
            <a:r>
              <a:rPr lang="en-DE" sz="1800"/>
              <a:t>Konversationelle Implikaturen sind mit Hilfe eines Schlussprozesses kalkulierbar aus</a:t>
            </a:r>
          </a:p>
          <a:p>
            <a:pPr lvl="1"/>
            <a:r>
              <a:rPr lang="en-DE" sz="1600"/>
              <a:t>der wörtlichen Bedeutung des geäußerten Satzes,</a:t>
            </a:r>
          </a:p>
          <a:p>
            <a:pPr lvl="1"/>
            <a:r>
              <a:rPr lang="en-DE" sz="1600"/>
              <a:t>dem Kooperationsprinzip und seinen Konversationsmaximen,</a:t>
            </a:r>
          </a:p>
          <a:p>
            <a:pPr lvl="1"/>
            <a:r>
              <a:rPr lang="en-DE" sz="1600"/>
              <a:t>dem jeweiligen Kontext</a:t>
            </a:r>
          </a:p>
          <a:p>
            <a:endParaRPr lang="en-DE" sz="1200"/>
          </a:p>
          <a:p>
            <a:endParaRPr lang="en-DE" sz="1200"/>
          </a:p>
        </p:txBody>
      </p:sp>
      <p:sp>
        <p:nvSpPr>
          <p:cNvPr id="6" name="Text Placeholder 5">
            <a:extLst>
              <a:ext uri="{FF2B5EF4-FFF2-40B4-BE49-F238E27FC236}">
                <a16:creationId xmlns:a16="http://schemas.microsoft.com/office/drawing/2014/main" id="{2A65F8CC-160A-7348-B359-8087F47DD9F4}"/>
              </a:ext>
            </a:extLst>
          </p:cNvPr>
          <p:cNvSpPr>
            <a:spLocks noGrp="1"/>
          </p:cNvSpPr>
          <p:nvPr>
            <p:ph type="body" sz="quarter" idx="15"/>
          </p:nvPr>
        </p:nvSpPr>
        <p:spPr/>
        <p:txBody>
          <a:bodyPr/>
          <a:lstStyle/>
          <a:p>
            <a:r>
              <a:rPr lang="en-DE"/>
              <a:t>Allgemeine Eigenschaften konversationeller Implikaturen</a:t>
            </a:r>
          </a:p>
        </p:txBody>
      </p:sp>
      <p:pic>
        <p:nvPicPr>
          <p:cNvPr id="1030" name="Picture 6" descr="Calculator, Numbers, 0, 1, 2, 3, 4, 5, 6, 7, 8, 9">
            <a:extLst>
              <a:ext uri="{FF2B5EF4-FFF2-40B4-BE49-F238E27FC236}">
                <a16:creationId xmlns:a16="http://schemas.microsoft.com/office/drawing/2014/main" id="{3B53C7BD-A064-8E46-8BE6-1373DA242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366" y="1425873"/>
            <a:ext cx="1615380" cy="21861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ople, Talking, Gesturing, Conversation, Meeting">
            <a:extLst>
              <a:ext uri="{FF2B5EF4-FFF2-40B4-BE49-F238E27FC236}">
                <a16:creationId xmlns:a16="http://schemas.microsoft.com/office/drawing/2014/main" id="{BD5AA08A-DB6E-6146-A827-2B6B7CC529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56" b="39088"/>
          <a:stretch/>
        </p:blipFill>
        <p:spPr bwMode="auto">
          <a:xfrm>
            <a:off x="3842919" y="3511029"/>
            <a:ext cx="2826770" cy="1392348"/>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3FC6D34C-5986-7145-9BC5-FB39377B6839}"/>
              </a:ext>
            </a:extLst>
          </p:cNvPr>
          <p:cNvSpPr/>
          <p:nvPr/>
        </p:nvSpPr>
        <p:spPr bwMode="auto">
          <a:xfrm>
            <a:off x="6335968" y="3674185"/>
            <a:ext cx="2151239" cy="1032018"/>
          </a:xfrm>
          <a:prstGeom prst="wedgeEllipseCallout">
            <a:avLst>
              <a:gd name="adj1" fmla="val -66249"/>
              <a:gd name="adj2" fmla="val -213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Sie ist noch nicht im Gefängnis gelandet.</a:t>
            </a:r>
          </a:p>
        </p:txBody>
      </p:sp>
      <p:sp>
        <p:nvSpPr>
          <p:cNvPr id="12" name="Oval Callout 11">
            <a:extLst>
              <a:ext uri="{FF2B5EF4-FFF2-40B4-BE49-F238E27FC236}">
                <a16:creationId xmlns:a16="http://schemas.microsoft.com/office/drawing/2014/main" id="{9F2715ED-38E6-564C-A530-C012947AF59A}"/>
              </a:ext>
            </a:extLst>
          </p:cNvPr>
          <p:cNvSpPr/>
          <p:nvPr/>
        </p:nvSpPr>
        <p:spPr bwMode="auto">
          <a:xfrm>
            <a:off x="2060104" y="3855547"/>
            <a:ext cx="2151239" cy="1032018"/>
          </a:xfrm>
          <a:prstGeom prst="wedgeEllipseCallout">
            <a:avLst>
              <a:gd name="adj1" fmla="val 65269"/>
              <a:gd name="adj2" fmla="val -4843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Wie geht es ihr in ihrem neuen Job?</a:t>
            </a:r>
          </a:p>
        </p:txBody>
      </p:sp>
      <p:sp>
        <p:nvSpPr>
          <p:cNvPr id="8" name="Cloud Callout 7">
            <a:extLst>
              <a:ext uri="{FF2B5EF4-FFF2-40B4-BE49-F238E27FC236}">
                <a16:creationId xmlns:a16="http://schemas.microsoft.com/office/drawing/2014/main" id="{E9117EB6-9186-A94A-A1DE-504548A91622}"/>
              </a:ext>
            </a:extLst>
          </p:cNvPr>
          <p:cNvSpPr/>
          <p:nvPr/>
        </p:nvSpPr>
        <p:spPr bwMode="auto">
          <a:xfrm>
            <a:off x="3788" y="4056949"/>
            <a:ext cx="1867237" cy="842613"/>
          </a:xfrm>
          <a:prstGeom prst="cloudCallout">
            <a:avLst>
              <a:gd name="adj1" fmla="val 193509"/>
              <a:gd name="adj2" fmla="val -9708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solidFill>
                  <a:schemeClr val="tx1">
                    <a:lumMod val="95000"/>
                    <a:lumOff val="5000"/>
                  </a:schemeClr>
                </a:solidFill>
              </a:rPr>
              <a:t>Ach ja, sie arbeitet bei Wirecard.</a:t>
            </a:r>
          </a:p>
        </p:txBody>
      </p:sp>
      <p:sp>
        <p:nvSpPr>
          <p:cNvPr id="9" name="Arc 8">
            <a:extLst>
              <a:ext uri="{FF2B5EF4-FFF2-40B4-BE49-F238E27FC236}">
                <a16:creationId xmlns:a16="http://schemas.microsoft.com/office/drawing/2014/main" id="{CE0CFCED-BD87-6E4C-B278-2EDFDC03508A}"/>
              </a:ext>
            </a:extLst>
          </p:cNvPr>
          <p:cNvSpPr/>
          <p:nvPr/>
        </p:nvSpPr>
        <p:spPr bwMode="auto">
          <a:xfrm rot="5553147">
            <a:off x="871109" y="2487928"/>
            <a:ext cx="1157239" cy="2185146"/>
          </a:xfrm>
          <a:prstGeom prst="arc">
            <a:avLst>
              <a:gd name="adj1" fmla="val 16200000"/>
              <a:gd name="adj2" fmla="val 21423433"/>
            </a:avLst>
          </a:prstGeom>
          <a:ln w="254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70972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3F84-714D-DF47-BD72-F8CF4922BF62}"/>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6BD29A13-D1F0-4D4A-B013-21E389F524C3}"/>
              </a:ext>
            </a:extLst>
          </p:cNvPr>
          <p:cNvSpPr>
            <a:spLocks noGrp="1"/>
          </p:cNvSpPr>
          <p:nvPr>
            <p:ph type="ftr" sz="quarter" idx="11"/>
          </p:nvPr>
        </p:nvSpPr>
        <p:spPr/>
        <p:txBody>
          <a:bodyPr/>
          <a:lstStyle/>
          <a:p>
            <a:pPr>
              <a:defRPr/>
            </a:pPr>
            <a:r>
              <a:rPr lang="de-DE" dirty="0"/>
              <a:t>Meibauer 2001: 31f.; Bild: https://www.memesmonkey.com/topic/context</a:t>
            </a:r>
          </a:p>
        </p:txBody>
      </p:sp>
      <p:sp>
        <p:nvSpPr>
          <p:cNvPr id="4" name="Slide Number Placeholder 3">
            <a:extLst>
              <a:ext uri="{FF2B5EF4-FFF2-40B4-BE49-F238E27FC236}">
                <a16:creationId xmlns:a16="http://schemas.microsoft.com/office/drawing/2014/main" id="{54E4BF47-96C7-4747-B18E-FE1608F76158}"/>
              </a:ext>
            </a:extLst>
          </p:cNvPr>
          <p:cNvSpPr>
            <a:spLocks noGrp="1"/>
          </p:cNvSpPr>
          <p:nvPr>
            <p:ph type="sldNum" sz="quarter" idx="12"/>
          </p:nvPr>
        </p:nvSpPr>
        <p:spPr/>
        <p:txBody>
          <a:bodyPr/>
          <a:lstStyle/>
          <a:p>
            <a:pPr>
              <a:defRPr/>
            </a:pPr>
            <a:fld id="{9D195BCC-3514-4B1B-9C18-24F3D67EC549}" type="slidenum">
              <a:rPr lang="de-DE"/>
              <a:t>38</a:t>
            </a:fld>
            <a:endParaRPr lang="de-DE" dirty="0"/>
          </a:p>
        </p:txBody>
      </p:sp>
      <p:sp>
        <p:nvSpPr>
          <p:cNvPr id="5" name="Text Placeholder 4">
            <a:extLst>
              <a:ext uri="{FF2B5EF4-FFF2-40B4-BE49-F238E27FC236}">
                <a16:creationId xmlns:a16="http://schemas.microsoft.com/office/drawing/2014/main" id="{5C9AB721-BB62-9D46-AE23-9E578F0EDD86}"/>
              </a:ext>
            </a:extLst>
          </p:cNvPr>
          <p:cNvSpPr>
            <a:spLocks noGrp="1"/>
          </p:cNvSpPr>
          <p:nvPr>
            <p:ph type="body" sz="quarter" idx="14"/>
          </p:nvPr>
        </p:nvSpPr>
        <p:spPr>
          <a:xfrm>
            <a:off x="521550" y="1545752"/>
            <a:ext cx="4986554" cy="3311524"/>
          </a:xfrm>
        </p:spPr>
        <p:txBody>
          <a:bodyPr/>
          <a:lstStyle/>
          <a:p>
            <a:pPr marL="0" indent="0">
              <a:buNone/>
            </a:pPr>
            <a:r>
              <a:rPr lang="en-DE" sz="1800" b="1"/>
              <a:t>Kontextabhängigkeit </a:t>
            </a:r>
            <a:r>
              <a:rPr lang="en-DE" sz="1800"/>
              <a:t>(engl. </a:t>
            </a:r>
            <a:r>
              <a:rPr lang="en-DE" sz="1800" i="1"/>
              <a:t>variability</a:t>
            </a:r>
            <a:r>
              <a:rPr lang="en-DE" sz="1800"/>
              <a:t>)</a:t>
            </a:r>
          </a:p>
          <a:p>
            <a:pPr marL="0" indent="0">
              <a:buNone/>
            </a:pPr>
            <a:endParaRPr lang="en-DE" sz="1800" b="1"/>
          </a:p>
          <a:p>
            <a:r>
              <a:rPr lang="en-DE" sz="1800"/>
              <a:t>Es gibt Kontexte, in denen – bei gleicher Äußerung – die entsprechende konversationelle Implikatur nicht auftritt</a:t>
            </a:r>
          </a:p>
          <a:p>
            <a:endParaRPr lang="en-DE" sz="1200"/>
          </a:p>
          <a:p>
            <a:pPr marL="0" indent="0">
              <a:buNone/>
            </a:pPr>
            <a:endParaRPr lang="en-DE" sz="1800"/>
          </a:p>
          <a:p>
            <a:pPr marL="0" indent="0">
              <a:buNone/>
            </a:pPr>
            <a:r>
              <a:rPr lang="en-DE" sz="1800" i="1"/>
              <a:t>Es zieht!</a:t>
            </a:r>
          </a:p>
          <a:p>
            <a:pPr marL="0" indent="0">
              <a:buNone/>
            </a:pPr>
            <a:r>
              <a:rPr lang="en-DE" sz="1800"/>
              <a:t>Lesart 'Bitte schließ das Fenster' ist in einem Raum ohne Fenster nicht möglich.</a:t>
            </a:r>
          </a:p>
        </p:txBody>
      </p:sp>
      <p:sp>
        <p:nvSpPr>
          <p:cNvPr id="6" name="Text Placeholder 5">
            <a:extLst>
              <a:ext uri="{FF2B5EF4-FFF2-40B4-BE49-F238E27FC236}">
                <a16:creationId xmlns:a16="http://schemas.microsoft.com/office/drawing/2014/main" id="{2A65F8CC-160A-7348-B359-8087F47DD9F4}"/>
              </a:ext>
            </a:extLst>
          </p:cNvPr>
          <p:cNvSpPr>
            <a:spLocks noGrp="1"/>
          </p:cNvSpPr>
          <p:nvPr>
            <p:ph type="body" sz="quarter" idx="15"/>
          </p:nvPr>
        </p:nvSpPr>
        <p:spPr/>
        <p:txBody>
          <a:bodyPr/>
          <a:lstStyle/>
          <a:p>
            <a:r>
              <a:rPr lang="en-DE"/>
              <a:t>Allgemeine Eigenschaften konversationeller Implikaturen</a:t>
            </a:r>
          </a:p>
        </p:txBody>
      </p:sp>
      <p:pic>
        <p:nvPicPr>
          <p:cNvPr id="3074" name="Picture 2" descr="Context Memes">
            <a:extLst>
              <a:ext uri="{FF2B5EF4-FFF2-40B4-BE49-F238E27FC236}">
                <a16:creationId xmlns:a16="http://schemas.microsoft.com/office/drawing/2014/main" id="{B2F660E1-4D72-3549-8A82-6BF187CEC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21" y="1545752"/>
            <a:ext cx="3452689" cy="276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837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3F84-714D-DF47-BD72-F8CF4922BF62}"/>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6BD29A13-D1F0-4D4A-B013-21E389F524C3}"/>
              </a:ext>
            </a:extLst>
          </p:cNvPr>
          <p:cNvSpPr>
            <a:spLocks noGrp="1"/>
          </p:cNvSpPr>
          <p:nvPr>
            <p:ph type="ftr" sz="quarter" idx="11"/>
          </p:nvPr>
        </p:nvSpPr>
        <p:spPr/>
        <p:txBody>
          <a:bodyPr/>
          <a:lstStyle/>
          <a:p>
            <a:pPr>
              <a:defRPr/>
            </a:pPr>
            <a:r>
              <a:rPr lang="de-DE" dirty="0"/>
              <a:t>Meibauer 2001: 31f.</a:t>
            </a:r>
          </a:p>
        </p:txBody>
      </p:sp>
      <p:sp>
        <p:nvSpPr>
          <p:cNvPr id="4" name="Slide Number Placeholder 3">
            <a:extLst>
              <a:ext uri="{FF2B5EF4-FFF2-40B4-BE49-F238E27FC236}">
                <a16:creationId xmlns:a16="http://schemas.microsoft.com/office/drawing/2014/main" id="{54E4BF47-96C7-4747-B18E-FE1608F76158}"/>
              </a:ext>
            </a:extLst>
          </p:cNvPr>
          <p:cNvSpPr>
            <a:spLocks noGrp="1"/>
          </p:cNvSpPr>
          <p:nvPr>
            <p:ph type="sldNum" sz="quarter" idx="12"/>
          </p:nvPr>
        </p:nvSpPr>
        <p:spPr/>
        <p:txBody>
          <a:bodyPr/>
          <a:lstStyle/>
          <a:p>
            <a:pPr>
              <a:defRPr/>
            </a:pPr>
            <a:fld id="{9D195BCC-3514-4B1B-9C18-24F3D67EC549}" type="slidenum">
              <a:rPr lang="de-DE"/>
              <a:t>39</a:t>
            </a:fld>
            <a:endParaRPr lang="de-DE" dirty="0"/>
          </a:p>
        </p:txBody>
      </p:sp>
      <p:sp>
        <p:nvSpPr>
          <p:cNvPr id="5" name="Text Placeholder 4">
            <a:extLst>
              <a:ext uri="{FF2B5EF4-FFF2-40B4-BE49-F238E27FC236}">
                <a16:creationId xmlns:a16="http://schemas.microsoft.com/office/drawing/2014/main" id="{5C9AB721-BB62-9D46-AE23-9E578F0EDD86}"/>
              </a:ext>
            </a:extLst>
          </p:cNvPr>
          <p:cNvSpPr>
            <a:spLocks noGrp="1"/>
          </p:cNvSpPr>
          <p:nvPr>
            <p:ph type="body" sz="quarter" idx="14"/>
          </p:nvPr>
        </p:nvSpPr>
        <p:spPr>
          <a:xfrm>
            <a:off x="521550" y="1545752"/>
            <a:ext cx="6642738" cy="3311524"/>
          </a:xfrm>
        </p:spPr>
        <p:txBody>
          <a:bodyPr/>
          <a:lstStyle/>
          <a:p>
            <a:pPr marL="0" indent="0">
              <a:buNone/>
            </a:pPr>
            <a:r>
              <a:rPr lang="en-DE" sz="1800" b="1"/>
              <a:t>Streichbarkeit </a:t>
            </a:r>
            <a:r>
              <a:rPr lang="en-DE" sz="1800"/>
              <a:t>(engl. </a:t>
            </a:r>
            <a:r>
              <a:rPr lang="en-DE" sz="1800" i="1"/>
              <a:t>cancellability</a:t>
            </a:r>
            <a:r>
              <a:rPr lang="en-DE" sz="1800"/>
              <a:t>)</a:t>
            </a:r>
          </a:p>
          <a:p>
            <a:pPr marL="0" indent="0">
              <a:buNone/>
            </a:pPr>
            <a:endParaRPr lang="en-DE" sz="1800" b="1"/>
          </a:p>
          <a:p>
            <a:r>
              <a:rPr lang="en-DE" sz="1800"/>
              <a:t>Im Anschluss an die Äußerung kann eine Rücknahme Rücknahme der Implikatur stattfinden, ohne dass dies widersprüchlich wirkt.</a:t>
            </a:r>
          </a:p>
          <a:p>
            <a:endParaRPr lang="en-DE" sz="1200"/>
          </a:p>
          <a:p>
            <a:pPr marL="0" indent="0">
              <a:buNone/>
            </a:pPr>
            <a:endParaRPr lang="en-DE" sz="1800" i="1"/>
          </a:p>
          <a:p>
            <a:pPr marL="0" indent="0">
              <a:buNone/>
            </a:pPr>
            <a:r>
              <a:rPr lang="en-DE" sz="1800" i="1"/>
              <a:t>Er hat einige Kekse gegessen, ja sogar alle.</a:t>
            </a:r>
          </a:p>
          <a:p>
            <a:pPr marL="0" indent="0">
              <a:buNone/>
            </a:pPr>
            <a:r>
              <a:rPr lang="en-DE" sz="1800"/>
              <a:t>Das ist mit propositionaler Bedeutung nicht möglich: </a:t>
            </a:r>
            <a:r>
              <a:rPr lang="en-DE" sz="1800" i="1"/>
              <a:t>*Sie hat einige Kekse gegessen. Eigentlich hat sie keine Kekse gegessen, sondern Kuchen. </a:t>
            </a:r>
            <a:r>
              <a:rPr lang="en-DE" sz="1800"/>
              <a:t>(In diesem Fall würde es sich um eine Korrektur handeln, da der zweite Satz mit dem ersten inkompatibel ist.)</a:t>
            </a:r>
          </a:p>
        </p:txBody>
      </p:sp>
      <p:sp>
        <p:nvSpPr>
          <p:cNvPr id="6" name="Text Placeholder 5">
            <a:extLst>
              <a:ext uri="{FF2B5EF4-FFF2-40B4-BE49-F238E27FC236}">
                <a16:creationId xmlns:a16="http://schemas.microsoft.com/office/drawing/2014/main" id="{2A65F8CC-160A-7348-B359-8087F47DD9F4}"/>
              </a:ext>
            </a:extLst>
          </p:cNvPr>
          <p:cNvSpPr>
            <a:spLocks noGrp="1"/>
          </p:cNvSpPr>
          <p:nvPr>
            <p:ph type="body" sz="quarter" idx="15"/>
          </p:nvPr>
        </p:nvSpPr>
        <p:spPr/>
        <p:txBody>
          <a:bodyPr/>
          <a:lstStyle/>
          <a:p>
            <a:r>
              <a:rPr lang="en-DE"/>
              <a:t>Allgemeine Eigenschaften konversationeller Implikaturen</a:t>
            </a:r>
          </a:p>
        </p:txBody>
      </p:sp>
      <p:pic>
        <p:nvPicPr>
          <p:cNvPr id="1026" name="Picture 2" descr="Incorrect, Delete, Remove, Cancel, Red, Sign, Symbol">
            <a:extLst>
              <a:ext uri="{FF2B5EF4-FFF2-40B4-BE49-F238E27FC236}">
                <a16:creationId xmlns:a16="http://schemas.microsoft.com/office/drawing/2014/main" id="{E5CDDCAF-9D4E-964E-8C5E-C41DF5BA8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1427449"/>
            <a:ext cx="1825005" cy="1617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51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1E3-1FFF-3746-983D-0F4376B12AEF}"/>
              </a:ext>
            </a:extLst>
          </p:cNvPr>
          <p:cNvSpPr>
            <a:spLocks noGrp="1"/>
          </p:cNvSpPr>
          <p:nvPr>
            <p:ph type="title"/>
          </p:nvPr>
        </p:nvSpPr>
        <p:spPr/>
        <p:txBody>
          <a:bodyPr/>
          <a:lstStyle/>
          <a:p>
            <a:r>
              <a:rPr lang="en-DE"/>
              <a:t>Beispiele</a:t>
            </a:r>
          </a:p>
        </p:txBody>
      </p:sp>
      <p:sp>
        <p:nvSpPr>
          <p:cNvPr id="3" name="Footer Placeholder 2">
            <a:extLst>
              <a:ext uri="{FF2B5EF4-FFF2-40B4-BE49-F238E27FC236}">
                <a16:creationId xmlns:a16="http://schemas.microsoft.com/office/drawing/2014/main" id="{1960DB29-A4F9-9B44-9728-1E93F90B1DB0}"/>
              </a:ext>
            </a:extLst>
          </p:cNvPr>
          <p:cNvSpPr>
            <a:spLocks noGrp="1"/>
          </p:cNvSpPr>
          <p:nvPr>
            <p:ph type="ftr" sz="quarter" idx="11"/>
          </p:nvPr>
        </p:nvSpPr>
        <p:spPr/>
        <p:txBody>
          <a:bodyPr/>
          <a:lstStyle/>
          <a:p>
            <a:pPr>
              <a:defRPr/>
            </a:pPr>
            <a:r>
              <a:rPr lang="de-DE" dirty="0"/>
              <a:t>(Finkbeiner 2015)</a:t>
            </a:r>
          </a:p>
        </p:txBody>
      </p:sp>
      <p:sp>
        <p:nvSpPr>
          <p:cNvPr id="4" name="Slide Number Placeholder 3">
            <a:extLst>
              <a:ext uri="{FF2B5EF4-FFF2-40B4-BE49-F238E27FC236}">
                <a16:creationId xmlns:a16="http://schemas.microsoft.com/office/drawing/2014/main" id="{44799A9E-16DE-7D47-896A-4AF7F00AB0D3}"/>
              </a:ext>
            </a:extLst>
          </p:cNvPr>
          <p:cNvSpPr>
            <a:spLocks noGrp="1"/>
          </p:cNvSpPr>
          <p:nvPr>
            <p:ph type="sldNum" sz="quarter" idx="12"/>
          </p:nvPr>
        </p:nvSpPr>
        <p:spPr/>
        <p:txBody>
          <a:bodyPr/>
          <a:lstStyle/>
          <a:p>
            <a:pPr>
              <a:defRPr/>
            </a:pPr>
            <a:fld id="{9D195BCC-3514-4B1B-9C18-24F3D67EC549}" type="slidenum">
              <a:rPr lang="de-DE"/>
              <a:t>4</a:t>
            </a:fld>
            <a:endParaRPr lang="de-DE" dirty="0"/>
          </a:p>
        </p:txBody>
      </p:sp>
      <p:sp>
        <p:nvSpPr>
          <p:cNvPr id="5" name="Text Placeholder 4">
            <a:extLst>
              <a:ext uri="{FF2B5EF4-FFF2-40B4-BE49-F238E27FC236}">
                <a16:creationId xmlns:a16="http://schemas.microsoft.com/office/drawing/2014/main" id="{FFEC5EFB-8ED4-3344-9605-8A00ED89599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BF53C1F7-25A3-0B43-B21A-645A9FEC2702}"/>
              </a:ext>
            </a:extLst>
          </p:cNvPr>
          <p:cNvSpPr>
            <a:spLocks noGrp="1"/>
          </p:cNvSpPr>
          <p:nvPr>
            <p:ph type="body" sz="quarter" idx="15"/>
          </p:nvPr>
        </p:nvSpPr>
        <p:spPr/>
        <p:txBody>
          <a:bodyPr/>
          <a:lstStyle/>
          <a:p>
            <a:endParaRPr lang="en-DE"/>
          </a:p>
        </p:txBody>
      </p:sp>
      <p:pic>
        <p:nvPicPr>
          <p:cNvPr id="6148" name="Picture 4" descr="Chat, Discussion, Meeting, Talk, Conversation, Speaking">
            <a:extLst>
              <a:ext uri="{FF2B5EF4-FFF2-40B4-BE49-F238E27FC236}">
                <a16:creationId xmlns:a16="http://schemas.microsoft.com/office/drawing/2014/main" id="{AC8F5068-0178-4A4F-840E-4DDD081C65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3" t="40213" r="11190" b="11093"/>
          <a:stretch/>
        </p:blipFill>
        <p:spPr bwMode="auto">
          <a:xfrm>
            <a:off x="2339752" y="2408770"/>
            <a:ext cx="4158919" cy="25076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4DB73C6-D47A-CE42-8152-E72B4E6A0158}"/>
              </a:ext>
            </a:extLst>
          </p:cNvPr>
          <p:cNvSpPr/>
          <p:nvPr/>
        </p:nvSpPr>
        <p:spPr bwMode="auto">
          <a:xfrm>
            <a:off x="4193502" y="1250509"/>
            <a:ext cx="3834882" cy="1324416"/>
          </a:xfrm>
          <a:prstGeom prst="wedgeEllipseCallout">
            <a:avLst>
              <a:gd name="adj1" fmla="val -25999"/>
              <a:gd name="adj2" fmla="val 6019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t>Das HHU-Logo auf den Folien ist ganz hübsch.</a:t>
            </a:r>
          </a:p>
        </p:txBody>
      </p:sp>
      <p:sp>
        <p:nvSpPr>
          <p:cNvPr id="11" name="Oval Callout 10">
            <a:extLst>
              <a:ext uri="{FF2B5EF4-FFF2-40B4-BE49-F238E27FC236}">
                <a16:creationId xmlns:a16="http://schemas.microsoft.com/office/drawing/2014/main" id="{A72B2BCC-6B5E-084B-8CA1-E3565FB5EE10}"/>
              </a:ext>
            </a:extLst>
          </p:cNvPr>
          <p:cNvSpPr/>
          <p:nvPr/>
        </p:nvSpPr>
        <p:spPr bwMode="auto">
          <a:xfrm>
            <a:off x="549274" y="901535"/>
            <a:ext cx="3402834" cy="1324416"/>
          </a:xfrm>
          <a:prstGeom prst="wedgeEllipseCallout">
            <a:avLst>
              <a:gd name="adj1" fmla="val 46346"/>
              <a:gd name="adj2" fmla="val 6940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Wie gefällt Ihnen meine Vorlesung?</a:t>
            </a:r>
          </a:p>
        </p:txBody>
      </p:sp>
    </p:spTree>
    <p:extLst>
      <p:ext uri="{BB962C8B-B14F-4D97-AF65-F5344CB8AC3E}">
        <p14:creationId xmlns:p14="http://schemas.microsoft.com/office/powerpoint/2010/main" val="1338531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3F84-714D-DF47-BD72-F8CF4922BF62}"/>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6BD29A13-D1F0-4D4A-B013-21E389F524C3}"/>
              </a:ext>
            </a:extLst>
          </p:cNvPr>
          <p:cNvSpPr>
            <a:spLocks noGrp="1"/>
          </p:cNvSpPr>
          <p:nvPr>
            <p:ph type="ftr" sz="quarter" idx="11"/>
          </p:nvPr>
        </p:nvSpPr>
        <p:spPr/>
        <p:txBody>
          <a:bodyPr/>
          <a:lstStyle/>
          <a:p>
            <a:pPr>
              <a:defRPr/>
            </a:pPr>
            <a:r>
              <a:rPr lang="de-DE" dirty="0"/>
              <a:t>Finkbeiner 2015: 29</a:t>
            </a:r>
          </a:p>
        </p:txBody>
      </p:sp>
      <p:sp>
        <p:nvSpPr>
          <p:cNvPr id="4" name="Slide Number Placeholder 3">
            <a:extLst>
              <a:ext uri="{FF2B5EF4-FFF2-40B4-BE49-F238E27FC236}">
                <a16:creationId xmlns:a16="http://schemas.microsoft.com/office/drawing/2014/main" id="{54E4BF47-96C7-4747-B18E-FE1608F76158}"/>
              </a:ext>
            </a:extLst>
          </p:cNvPr>
          <p:cNvSpPr>
            <a:spLocks noGrp="1"/>
          </p:cNvSpPr>
          <p:nvPr>
            <p:ph type="sldNum" sz="quarter" idx="12"/>
          </p:nvPr>
        </p:nvSpPr>
        <p:spPr/>
        <p:txBody>
          <a:bodyPr/>
          <a:lstStyle/>
          <a:p>
            <a:pPr>
              <a:defRPr/>
            </a:pPr>
            <a:fld id="{9D195BCC-3514-4B1B-9C18-24F3D67EC549}" type="slidenum">
              <a:rPr lang="de-DE"/>
              <a:t>40</a:t>
            </a:fld>
            <a:endParaRPr lang="de-DE" dirty="0"/>
          </a:p>
        </p:txBody>
      </p:sp>
      <p:sp>
        <p:nvSpPr>
          <p:cNvPr id="5" name="Text Placeholder 4">
            <a:extLst>
              <a:ext uri="{FF2B5EF4-FFF2-40B4-BE49-F238E27FC236}">
                <a16:creationId xmlns:a16="http://schemas.microsoft.com/office/drawing/2014/main" id="{5C9AB721-BB62-9D46-AE23-9E578F0EDD86}"/>
              </a:ext>
            </a:extLst>
          </p:cNvPr>
          <p:cNvSpPr>
            <a:spLocks noGrp="1"/>
          </p:cNvSpPr>
          <p:nvPr>
            <p:ph type="body" sz="quarter" idx="14"/>
          </p:nvPr>
        </p:nvSpPr>
        <p:spPr>
          <a:xfrm>
            <a:off x="521550" y="1545752"/>
            <a:ext cx="5418602" cy="3311524"/>
          </a:xfrm>
        </p:spPr>
        <p:txBody>
          <a:bodyPr/>
          <a:lstStyle/>
          <a:p>
            <a:pPr marL="0" indent="0">
              <a:buNone/>
            </a:pPr>
            <a:r>
              <a:rPr lang="en-DE" sz="1800" b="1"/>
              <a:t>Bekräftigbarkeit </a:t>
            </a:r>
            <a:r>
              <a:rPr lang="en-DE" sz="1800"/>
              <a:t>(engl. </a:t>
            </a:r>
            <a:r>
              <a:rPr lang="en-DE" sz="1800" i="1"/>
              <a:t>reeinforcability</a:t>
            </a:r>
            <a:r>
              <a:rPr lang="en-DE" sz="1800"/>
              <a:t>)</a:t>
            </a:r>
          </a:p>
          <a:p>
            <a:pPr marL="0" indent="0">
              <a:buNone/>
            </a:pPr>
            <a:endParaRPr lang="en-DE" sz="1800" b="1"/>
          </a:p>
          <a:p>
            <a:r>
              <a:rPr lang="en-DE" sz="1800"/>
              <a:t>Implikaturen können explizit gemacht werden, ohne dass dies störend oder redundant wirkt.</a:t>
            </a:r>
          </a:p>
          <a:p>
            <a:endParaRPr lang="en-DE" sz="1200"/>
          </a:p>
          <a:p>
            <a:pPr marL="0" indent="0">
              <a:buNone/>
            </a:pPr>
            <a:endParaRPr lang="en-DE" sz="1800" i="1"/>
          </a:p>
          <a:p>
            <a:pPr marL="0" indent="0">
              <a:buNone/>
            </a:pPr>
            <a:r>
              <a:rPr lang="en-DE" sz="1800" i="1"/>
              <a:t>Er hat einige Kekse gegessen, aber nicht alle.</a:t>
            </a:r>
          </a:p>
          <a:p>
            <a:pPr marL="0" indent="0">
              <a:buNone/>
            </a:pPr>
            <a:endParaRPr lang="en-DE" sz="1800" i="1"/>
          </a:p>
          <a:p>
            <a:pPr marL="0" indent="0">
              <a:buNone/>
            </a:pPr>
            <a:r>
              <a:rPr lang="en-DE" sz="1800" i="1"/>
              <a:t>Da hinten ist eine Tankstelle. Sie hat sogar noch offen.</a:t>
            </a:r>
          </a:p>
        </p:txBody>
      </p:sp>
      <p:sp>
        <p:nvSpPr>
          <p:cNvPr id="6" name="Text Placeholder 5">
            <a:extLst>
              <a:ext uri="{FF2B5EF4-FFF2-40B4-BE49-F238E27FC236}">
                <a16:creationId xmlns:a16="http://schemas.microsoft.com/office/drawing/2014/main" id="{2A65F8CC-160A-7348-B359-8087F47DD9F4}"/>
              </a:ext>
            </a:extLst>
          </p:cNvPr>
          <p:cNvSpPr>
            <a:spLocks noGrp="1"/>
          </p:cNvSpPr>
          <p:nvPr>
            <p:ph type="body" sz="quarter" idx="15"/>
          </p:nvPr>
        </p:nvSpPr>
        <p:spPr/>
        <p:txBody>
          <a:bodyPr/>
          <a:lstStyle/>
          <a:p>
            <a:r>
              <a:rPr lang="en-DE"/>
              <a:t>Allgemeine Eigenschaften konversationeller Implikaturen</a:t>
            </a:r>
          </a:p>
        </p:txBody>
      </p:sp>
      <p:pic>
        <p:nvPicPr>
          <p:cNvPr id="7" name="Picture 2" descr="Fitness, Man, Boy, Back, The Reinforcement, Exercises">
            <a:extLst>
              <a:ext uri="{FF2B5EF4-FFF2-40B4-BE49-F238E27FC236}">
                <a16:creationId xmlns:a16="http://schemas.microsoft.com/office/drawing/2014/main" id="{ACC25388-E4BB-EC47-A593-EB0906F950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56" r="15232"/>
          <a:stretch/>
        </p:blipFill>
        <p:spPr bwMode="auto">
          <a:xfrm>
            <a:off x="6156176" y="1630321"/>
            <a:ext cx="2736304" cy="243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1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3F84-714D-DF47-BD72-F8CF4922BF62}"/>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6BD29A13-D1F0-4D4A-B013-21E389F524C3}"/>
              </a:ext>
            </a:extLst>
          </p:cNvPr>
          <p:cNvSpPr>
            <a:spLocks noGrp="1"/>
          </p:cNvSpPr>
          <p:nvPr>
            <p:ph type="ftr" sz="quarter" idx="11"/>
          </p:nvPr>
        </p:nvSpPr>
        <p:spPr/>
        <p:txBody>
          <a:bodyPr/>
          <a:lstStyle/>
          <a:p>
            <a:pPr>
              <a:defRPr/>
            </a:pPr>
            <a:r>
              <a:rPr lang="de-DE" dirty="0"/>
              <a:t>Finkbeiner 2015: 29</a:t>
            </a:r>
          </a:p>
        </p:txBody>
      </p:sp>
      <p:sp>
        <p:nvSpPr>
          <p:cNvPr id="4" name="Slide Number Placeholder 3">
            <a:extLst>
              <a:ext uri="{FF2B5EF4-FFF2-40B4-BE49-F238E27FC236}">
                <a16:creationId xmlns:a16="http://schemas.microsoft.com/office/drawing/2014/main" id="{54E4BF47-96C7-4747-B18E-FE1608F76158}"/>
              </a:ext>
            </a:extLst>
          </p:cNvPr>
          <p:cNvSpPr>
            <a:spLocks noGrp="1"/>
          </p:cNvSpPr>
          <p:nvPr>
            <p:ph type="sldNum" sz="quarter" idx="12"/>
          </p:nvPr>
        </p:nvSpPr>
        <p:spPr/>
        <p:txBody>
          <a:bodyPr/>
          <a:lstStyle/>
          <a:p>
            <a:pPr>
              <a:defRPr/>
            </a:pPr>
            <a:fld id="{9D195BCC-3514-4B1B-9C18-24F3D67EC549}" type="slidenum">
              <a:rPr lang="de-DE"/>
              <a:t>41</a:t>
            </a:fld>
            <a:endParaRPr lang="de-DE" dirty="0"/>
          </a:p>
        </p:txBody>
      </p:sp>
      <p:sp>
        <p:nvSpPr>
          <p:cNvPr id="5" name="Text Placeholder 4">
            <a:extLst>
              <a:ext uri="{FF2B5EF4-FFF2-40B4-BE49-F238E27FC236}">
                <a16:creationId xmlns:a16="http://schemas.microsoft.com/office/drawing/2014/main" id="{5C9AB721-BB62-9D46-AE23-9E578F0EDD86}"/>
              </a:ext>
            </a:extLst>
          </p:cNvPr>
          <p:cNvSpPr>
            <a:spLocks noGrp="1"/>
          </p:cNvSpPr>
          <p:nvPr>
            <p:ph type="body" sz="quarter" idx="14"/>
          </p:nvPr>
        </p:nvSpPr>
        <p:spPr>
          <a:xfrm>
            <a:off x="521550" y="1545752"/>
            <a:ext cx="5418602" cy="3311524"/>
          </a:xfrm>
        </p:spPr>
        <p:txBody>
          <a:bodyPr/>
          <a:lstStyle/>
          <a:p>
            <a:pPr marL="0" indent="0">
              <a:buNone/>
            </a:pPr>
            <a:r>
              <a:rPr lang="en-DE" sz="1800" b="1"/>
              <a:t>Inhaltsbasiertheit</a:t>
            </a:r>
          </a:p>
          <a:p>
            <a:pPr marL="0" indent="0">
              <a:buNone/>
            </a:pPr>
            <a:endParaRPr lang="en-DE" sz="1800" b="1"/>
          </a:p>
          <a:p>
            <a:r>
              <a:rPr lang="en-DE" sz="1800"/>
              <a:t>Implikaturen sind nicht an den Wortlaut von Äußerungen gebunden, sondern ergeben sich nur aus deren Inhalt.</a:t>
            </a:r>
            <a:endParaRPr lang="en-DE" sz="1200"/>
          </a:p>
          <a:p>
            <a:pPr marL="0" indent="0">
              <a:buNone/>
            </a:pPr>
            <a:endParaRPr lang="en-DE" sz="1800" i="1"/>
          </a:p>
          <a:p>
            <a:pPr marL="0" indent="0">
              <a:buNone/>
            </a:pPr>
            <a:r>
              <a:rPr lang="en-DE" sz="1800" i="1"/>
              <a:t>Er hat einige Kekse gegessen </a:t>
            </a:r>
          </a:p>
          <a:p>
            <a:pPr marL="0" indent="0">
              <a:buNone/>
            </a:pPr>
            <a:r>
              <a:rPr lang="en-DE" sz="1800" i="1"/>
              <a:t>Er hat einige von den leckeren Plätzchen verzehrt</a:t>
            </a:r>
          </a:p>
          <a:p>
            <a:pPr marL="0" indent="0">
              <a:buNone/>
            </a:pPr>
            <a:r>
              <a:rPr lang="en-DE" sz="1800"/>
              <a:t>+&gt; Er hat nicht alle gegessen</a:t>
            </a:r>
          </a:p>
        </p:txBody>
      </p:sp>
      <p:sp>
        <p:nvSpPr>
          <p:cNvPr id="6" name="Text Placeholder 5">
            <a:extLst>
              <a:ext uri="{FF2B5EF4-FFF2-40B4-BE49-F238E27FC236}">
                <a16:creationId xmlns:a16="http://schemas.microsoft.com/office/drawing/2014/main" id="{2A65F8CC-160A-7348-B359-8087F47DD9F4}"/>
              </a:ext>
            </a:extLst>
          </p:cNvPr>
          <p:cNvSpPr>
            <a:spLocks noGrp="1"/>
          </p:cNvSpPr>
          <p:nvPr>
            <p:ph type="body" sz="quarter" idx="15"/>
          </p:nvPr>
        </p:nvSpPr>
        <p:spPr/>
        <p:txBody>
          <a:bodyPr/>
          <a:lstStyle/>
          <a:p>
            <a:r>
              <a:rPr lang="en-DE"/>
              <a:t>Allgemeine Eigenschaften konversationeller Implikaturen</a:t>
            </a:r>
          </a:p>
        </p:txBody>
      </p:sp>
      <p:pic>
        <p:nvPicPr>
          <p:cNvPr id="3074" name="Picture 2" descr="Muffins, Cookie Monster, Multicoloured, To Dye, Meal">
            <a:extLst>
              <a:ext uri="{FF2B5EF4-FFF2-40B4-BE49-F238E27FC236}">
                <a16:creationId xmlns:a16="http://schemas.microsoft.com/office/drawing/2014/main" id="{CD2673AF-64FE-DF4E-A70B-87028AE816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41" r="22222"/>
          <a:stretch/>
        </p:blipFill>
        <p:spPr bwMode="auto">
          <a:xfrm>
            <a:off x="6165234" y="2243075"/>
            <a:ext cx="2376264" cy="221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97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88F1-2D35-1146-AA76-7F39BDC8292D}"/>
              </a:ext>
            </a:extLst>
          </p:cNvPr>
          <p:cNvSpPr>
            <a:spLocks noGrp="1"/>
          </p:cNvSpPr>
          <p:nvPr>
            <p:ph type="title"/>
          </p:nvPr>
        </p:nvSpPr>
        <p:spPr/>
        <p:txBody>
          <a:bodyPr/>
          <a:lstStyle/>
          <a:p>
            <a:r>
              <a:rPr lang="en-US"/>
              <a:t>Skalare Implikaturen</a:t>
            </a:r>
          </a:p>
        </p:txBody>
      </p:sp>
      <p:sp>
        <p:nvSpPr>
          <p:cNvPr id="3" name="Content Placeholder 2">
            <a:extLst>
              <a:ext uri="{FF2B5EF4-FFF2-40B4-BE49-F238E27FC236}">
                <a16:creationId xmlns:a16="http://schemas.microsoft.com/office/drawing/2014/main" id="{23787EE9-7AC3-CE44-8C15-6AF6A64CBD73}"/>
              </a:ext>
            </a:extLst>
          </p:cNvPr>
          <p:cNvSpPr>
            <a:spLocks noGrp="1"/>
          </p:cNvSpPr>
          <p:nvPr>
            <p:ph idx="1"/>
          </p:nvPr>
        </p:nvSpPr>
        <p:spPr>
          <a:xfrm>
            <a:off x="219928" y="1162395"/>
            <a:ext cx="8100956" cy="3423465"/>
          </a:xfrm>
        </p:spPr>
        <p:txBody>
          <a:bodyPr/>
          <a:lstStyle/>
          <a:p>
            <a:pPr marL="0" indent="0">
              <a:buNone/>
            </a:pPr>
            <a:r>
              <a:rPr lang="en-US" i="1"/>
              <a:t>Er hat ein paar von den Keksen gegessen.</a:t>
            </a:r>
          </a:p>
          <a:p>
            <a:pPr marL="0" indent="0">
              <a:buNone/>
            </a:pPr>
            <a:r>
              <a:rPr lang="en-US" i="1"/>
              <a:t>	</a:t>
            </a:r>
            <a:r>
              <a:rPr lang="en-US"/>
              <a:t>+&gt; Er hat nicht alle Kekse gegessen</a:t>
            </a:r>
          </a:p>
          <a:p>
            <a:pPr marL="0" indent="0">
              <a:buNone/>
            </a:pPr>
            <a:endParaRPr lang="en-US" i="1"/>
          </a:p>
          <a:p>
            <a:r>
              <a:rPr lang="en-US"/>
              <a:t>"Quantitäsimplikatur": Hörer/in versteht eine Äußerung als Negation einer stärkeren Alternative</a:t>
            </a:r>
          </a:p>
        </p:txBody>
      </p:sp>
      <p:pic>
        <p:nvPicPr>
          <p:cNvPr id="1028" name="Picture 4" descr="Hunger, Hungry, Eating, Cookie, Biscuit, Cracker">
            <a:extLst>
              <a:ext uri="{FF2B5EF4-FFF2-40B4-BE49-F238E27FC236}">
                <a16:creationId xmlns:a16="http://schemas.microsoft.com/office/drawing/2014/main" id="{AB5F6939-0BD9-9A4F-B09A-3B8816F1A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0414" y="1026828"/>
            <a:ext cx="1674074" cy="1116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rtoon mit zwei Personen A und B. A: &quot;Can I borrow ten bucks?&quot; B: &quot;No.&quot; A: &quot;Can I borrow twenty bucks?&quot; B: &quot;Jeremy, if I won't lend you ten dollars, I'm certainly not going to lend you twenty!&quot; A: &quot;How about forty?&quot;">
            <a:extLst>
              <a:ext uri="{FF2B5EF4-FFF2-40B4-BE49-F238E27FC236}">
                <a16:creationId xmlns:a16="http://schemas.microsoft.com/office/drawing/2014/main" id="{FAE5C760-7159-A343-91EE-8FFD322AD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572" y="2718941"/>
            <a:ext cx="6667500" cy="2133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29A0417-9419-6C47-A30E-ABB87C67B25C}"/>
              </a:ext>
            </a:extLst>
          </p:cNvPr>
          <p:cNvSpPr txBox="1"/>
          <p:nvPr/>
        </p:nvSpPr>
        <p:spPr bwMode="auto">
          <a:xfrm>
            <a:off x="491844" y="4895806"/>
            <a:ext cx="5160276" cy="276999"/>
          </a:xfrm>
          <a:prstGeom prst="rect">
            <a:avLst/>
          </a:prstGeom>
          <a:noFill/>
        </p:spPr>
        <p:txBody>
          <a:bodyPr wrap="square">
            <a:spAutoFit/>
          </a:bodyPr>
          <a:lstStyle/>
          <a:p>
            <a:r>
              <a:rPr lang="en-DE" sz="1200">
                <a:solidFill>
                  <a:schemeClr val="bg1"/>
                </a:solidFill>
              </a:rPr>
              <a:t>Grafik: http://languagelog.ldc.upenn.edu/myl/llog/ZitsImplicature.gif</a:t>
            </a:r>
          </a:p>
        </p:txBody>
      </p:sp>
    </p:spTree>
    <p:extLst>
      <p:ext uri="{BB962C8B-B14F-4D97-AF65-F5344CB8AC3E}">
        <p14:creationId xmlns:p14="http://schemas.microsoft.com/office/powerpoint/2010/main" val="3805615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88F1-2D35-1146-AA76-7F39BDC8292D}"/>
              </a:ext>
            </a:extLst>
          </p:cNvPr>
          <p:cNvSpPr>
            <a:spLocks noGrp="1"/>
          </p:cNvSpPr>
          <p:nvPr>
            <p:ph type="title"/>
          </p:nvPr>
        </p:nvSpPr>
        <p:spPr/>
        <p:txBody>
          <a:bodyPr/>
          <a:lstStyle/>
          <a:p>
            <a:r>
              <a:rPr lang="en-US"/>
              <a:t>Skalare Implikaturen</a:t>
            </a:r>
          </a:p>
        </p:txBody>
      </p:sp>
      <p:sp>
        <p:nvSpPr>
          <p:cNvPr id="3" name="Content Placeholder 2">
            <a:extLst>
              <a:ext uri="{FF2B5EF4-FFF2-40B4-BE49-F238E27FC236}">
                <a16:creationId xmlns:a16="http://schemas.microsoft.com/office/drawing/2014/main" id="{23787EE9-7AC3-CE44-8C15-6AF6A64CBD73}"/>
              </a:ext>
            </a:extLst>
          </p:cNvPr>
          <p:cNvSpPr>
            <a:spLocks noGrp="1"/>
          </p:cNvSpPr>
          <p:nvPr>
            <p:ph idx="1"/>
          </p:nvPr>
        </p:nvSpPr>
        <p:spPr/>
        <p:txBody>
          <a:bodyPr/>
          <a:lstStyle/>
          <a:p>
            <a:r>
              <a:rPr lang="en-US" sz="2103"/>
              <a:t>häufig untersucht u.a. in der experimentellen Pragmatik</a:t>
            </a:r>
          </a:p>
          <a:p>
            <a:r>
              <a:rPr lang="en-US" sz="2103"/>
              <a:t>z.B. mit Hilfe von "truth-value judgments" (TVJ): ProbandInnen werden gebeten, ob eine Aussage "wahr" oder falsch ist (Bsp. aus Bott &amp; Noveck 2002)</a:t>
            </a:r>
          </a:p>
          <a:p>
            <a:pPr marL="0" indent="0">
              <a:buNone/>
            </a:pPr>
            <a:endParaRPr lang="en-US"/>
          </a:p>
          <a:p>
            <a:pPr marL="0" indent="0">
              <a:buNone/>
            </a:pPr>
            <a:r>
              <a:rPr lang="en-US" i="1"/>
              <a:t>Einige Säugetiere sind Elefanten.</a:t>
            </a:r>
          </a:p>
          <a:p>
            <a:pPr marL="0" indent="0">
              <a:buNone/>
            </a:pPr>
            <a:r>
              <a:rPr lang="en-US" i="1"/>
              <a:t>Einige Elefanten sind Insekten.</a:t>
            </a:r>
          </a:p>
          <a:p>
            <a:pPr marL="0" indent="0">
              <a:buNone/>
            </a:pPr>
            <a:r>
              <a:rPr lang="en-US" i="1"/>
              <a:t>Einige Elefanten sind Säugetiere.</a:t>
            </a:r>
          </a:p>
        </p:txBody>
      </p:sp>
      <p:sp>
        <p:nvSpPr>
          <p:cNvPr id="4" name="TextBox 3">
            <a:extLst>
              <a:ext uri="{FF2B5EF4-FFF2-40B4-BE49-F238E27FC236}">
                <a16:creationId xmlns:a16="http://schemas.microsoft.com/office/drawing/2014/main" id="{ADB8B751-5AB6-EF42-8A25-115C92F8256C}"/>
              </a:ext>
            </a:extLst>
          </p:cNvPr>
          <p:cNvSpPr txBox="1"/>
          <p:nvPr/>
        </p:nvSpPr>
        <p:spPr>
          <a:xfrm>
            <a:off x="5599381" y="3501994"/>
            <a:ext cx="1189599" cy="248401"/>
          </a:xfrm>
          <a:prstGeom prst="rect">
            <a:avLst/>
          </a:prstGeom>
          <a:noFill/>
        </p:spPr>
        <p:txBody>
          <a:bodyPr wrap="square" rtlCol="0">
            <a:spAutoFit/>
          </a:bodyPr>
          <a:lstStyle/>
          <a:p>
            <a:r>
              <a:rPr lang="en-US" sz="1014">
                <a:solidFill>
                  <a:srgbClr val="00B050"/>
                </a:solidFill>
              </a:rPr>
              <a:t>WAHR</a:t>
            </a:r>
          </a:p>
        </p:txBody>
      </p:sp>
      <p:sp>
        <p:nvSpPr>
          <p:cNvPr id="5" name="TextBox 4">
            <a:extLst>
              <a:ext uri="{FF2B5EF4-FFF2-40B4-BE49-F238E27FC236}">
                <a16:creationId xmlns:a16="http://schemas.microsoft.com/office/drawing/2014/main" id="{F40C6653-6C38-1243-944C-D25F7D556BED}"/>
              </a:ext>
            </a:extLst>
          </p:cNvPr>
          <p:cNvSpPr txBox="1"/>
          <p:nvPr/>
        </p:nvSpPr>
        <p:spPr>
          <a:xfrm>
            <a:off x="5596411" y="3944619"/>
            <a:ext cx="1189599" cy="248401"/>
          </a:xfrm>
          <a:prstGeom prst="rect">
            <a:avLst/>
          </a:prstGeom>
          <a:noFill/>
        </p:spPr>
        <p:txBody>
          <a:bodyPr wrap="square" rtlCol="0">
            <a:spAutoFit/>
          </a:bodyPr>
          <a:lstStyle/>
          <a:p>
            <a:r>
              <a:rPr lang="en-US" sz="1014">
                <a:solidFill>
                  <a:srgbClr val="FF0000"/>
                </a:solidFill>
              </a:rPr>
              <a:t>FALSCH</a:t>
            </a:r>
          </a:p>
        </p:txBody>
      </p:sp>
      <p:sp>
        <p:nvSpPr>
          <p:cNvPr id="6" name="TextBox 5">
            <a:extLst>
              <a:ext uri="{FF2B5EF4-FFF2-40B4-BE49-F238E27FC236}">
                <a16:creationId xmlns:a16="http://schemas.microsoft.com/office/drawing/2014/main" id="{13D4849E-C566-7F4B-B779-7A4352D9F359}"/>
              </a:ext>
            </a:extLst>
          </p:cNvPr>
          <p:cNvSpPr txBox="1"/>
          <p:nvPr/>
        </p:nvSpPr>
        <p:spPr>
          <a:xfrm>
            <a:off x="5619639" y="4387244"/>
            <a:ext cx="1189599" cy="248401"/>
          </a:xfrm>
          <a:prstGeom prst="rect">
            <a:avLst/>
          </a:prstGeom>
          <a:noFill/>
        </p:spPr>
        <p:txBody>
          <a:bodyPr wrap="square" rtlCol="0">
            <a:spAutoFit/>
          </a:bodyPr>
          <a:lstStyle/>
          <a:p>
            <a:r>
              <a:rPr lang="en-US" sz="1014">
                <a:solidFill>
                  <a:srgbClr val="0070C0"/>
                </a:solidFill>
              </a:rPr>
              <a:t>?????</a:t>
            </a:r>
          </a:p>
        </p:txBody>
      </p:sp>
      <p:sp>
        <p:nvSpPr>
          <p:cNvPr id="7" name="TextBox 6">
            <a:extLst>
              <a:ext uri="{FF2B5EF4-FFF2-40B4-BE49-F238E27FC236}">
                <a16:creationId xmlns:a16="http://schemas.microsoft.com/office/drawing/2014/main" id="{C3977515-AB4B-F547-B5E0-BEB762F75347}"/>
              </a:ext>
            </a:extLst>
          </p:cNvPr>
          <p:cNvSpPr txBox="1"/>
          <p:nvPr/>
        </p:nvSpPr>
        <p:spPr>
          <a:xfrm>
            <a:off x="6646259" y="3944619"/>
            <a:ext cx="1189599" cy="560538"/>
          </a:xfrm>
          <a:prstGeom prst="rect">
            <a:avLst/>
          </a:prstGeom>
          <a:noFill/>
        </p:spPr>
        <p:txBody>
          <a:bodyPr wrap="square" rtlCol="0">
            <a:spAutoFit/>
          </a:bodyPr>
          <a:lstStyle/>
          <a:p>
            <a:pPr algn="ctr"/>
            <a:r>
              <a:rPr lang="en-US" sz="1014">
                <a:solidFill>
                  <a:srgbClr val="0070C0"/>
                </a:solidFill>
              </a:rPr>
              <a:t>geteilte Meinungen bei Proband*innen</a:t>
            </a:r>
          </a:p>
        </p:txBody>
      </p:sp>
      <p:cxnSp>
        <p:nvCxnSpPr>
          <p:cNvPr id="9" name="Straight Connector 8">
            <a:extLst>
              <a:ext uri="{FF2B5EF4-FFF2-40B4-BE49-F238E27FC236}">
                <a16:creationId xmlns:a16="http://schemas.microsoft.com/office/drawing/2014/main" id="{2D54B692-CE77-3340-9B06-0E71EB21E10E}"/>
              </a:ext>
            </a:extLst>
          </p:cNvPr>
          <p:cNvCxnSpPr/>
          <p:nvPr/>
        </p:nvCxnSpPr>
        <p:spPr>
          <a:xfrm flipV="1">
            <a:off x="6140108" y="4359323"/>
            <a:ext cx="594799" cy="13867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86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01DD-D33A-FF45-BF2B-2362F8AABD31}"/>
              </a:ext>
            </a:extLst>
          </p:cNvPr>
          <p:cNvSpPr>
            <a:spLocks noGrp="1"/>
          </p:cNvSpPr>
          <p:nvPr>
            <p:ph type="title"/>
          </p:nvPr>
        </p:nvSpPr>
        <p:spPr/>
        <p:txBody>
          <a:bodyPr/>
          <a:lstStyle/>
          <a:p>
            <a:r>
              <a:rPr lang="en-US"/>
              <a:t>"Horn scales"</a:t>
            </a:r>
          </a:p>
        </p:txBody>
      </p:sp>
      <p:sp>
        <p:nvSpPr>
          <p:cNvPr id="3" name="Content Placeholder 2">
            <a:extLst>
              <a:ext uri="{FF2B5EF4-FFF2-40B4-BE49-F238E27FC236}">
                <a16:creationId xmlns:a16="http://schemas.microsoft.com/office/drawing/2014/main" id="{FB87821B-A7FC-9C40-880E-22DAF74FD281}"/>
              </a:ext>
            </a:extLst>
          </p:cNvPr>
          <p:cNvSpPr>
            <a:spLocks noGrp="1"/>
          </p:cNvSpPr>
          <p:nvPr>
            <p:ph idx="1"/>
          </p:nvPr>
        </p:nvSpPr>
        <p:spPr>
          <a:xfrm>
            <a:off x="521550" y="1134765"/>
            <a:ext cx="8100956" cy="3423465"/>
          </a:xfrm>
        </p:spPr>
        <p:txBody>
          <a:bodyPr>
            <a:noAutofit/>
          </a:bodyPr>
          <a:lstStyle/>
          <a:p>
            <a:r>
              <a:rPr lang="en-US" sz="2253"/>
              <a:t>benannt nach Laurence Horn</a:t>
            </a:r>
          </a:p>
          <a:p>
            <a:r>
              <a:rPr lang="en-US" sz="2253"/>
              <a:t>bilden die Grundlage für skalare Impliklaturen</a:t>
            </a:r>
          </a:p>
          <a:p>
            <a:r>
              <a:rPr lang="en-US" sz="2253"/>
              <a:t>z.B. &lt;warm, heiß&gt;; &lt;mögen, lieben, vergöttern&gt;</a:t>
            </a:r>
          </a:p>
          <a:p>
            <a:r>
              <a:rPr lang="en-US" sz="2253" i="1"/>
              <a:t>Das Wasser ist warm,</a:t>
            </a:r>
            <a:br>
              <a:rPr lang="en-US" sz="2253" i="1"/>
            </a:br>
            <a:r>
              <a:rPr lang="en-US" sz="2253" i="1"/>
              <a:t>aber nicht heiß.</a:t>
            </a:r>
          </a:p>
          <a:p>
            <a:r>
              <a:rPr lang="en-US" sz="2253" i="1"/>
              <a:t>Das Wasser ist warm,</a:t>
            </a:r>
            <a:br>
              <a:rPr lang="en-US" sz="2253" i="1"/>
            </a:br>
            <a:r>
              <a:rPr lang="en-US" sz="2253" i="1"/>
              <a:t>ja sogar heiß.</a:t>
            </a:r>
          </a:p>
          <a:p>
            <a:r>
              <a:rPr lang="en-US" sz="2253" i="1"/>
              <a:t>*Das Wasser ist heiß,</a:t>
            </a:r>
            <a:br>
              <a:rPr lang="en-US" sz="2253" i="1"/>
            </a:br>
            <a:r>
              <a:rPr lang="en-US" sz="2253" i="1"/>
              <a:t>aber nicht warm.</a:t>
            </a:r>
          </a:p>
        </p:txBody>
      </p:sp>
      <p:pic>
        <p:nvPicPr>
          <p:cNvPr id="5" name="Picture 4">
            <a:extLst>
              <a:ext uri="{FF2B5EF4-FFF2-40B4-BE49-F238E27FC236}">
                <a16:creationId xmlns:a16="http://schemas.microsoft.com/office/drawing/2014/main" id="{0B41AB77-4603-2648-925F-A4095CBBF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308" y="2308616"/>
            <a:ext cx="2278820" cy="2287935"/>
          </a:xfrm>
          <a:prstGeom prst="rect">
            <a:avLst/>
          </a:prstGeom>
        </p:spPr>
      </p:pic>
    </p:spTree>
    <p:extLst>
      <p:ext uri="{BB962C8B-B14F-4D97-AF65-F5344CB8AC3E}">
        <p14:creationId xmlns:p14="http://schemas.microsoft.com/office/powerpoint/2010/main" val="1311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6CEE-07E1-D842-98FC-8EF08BBC841A}"/>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3B3F88AD-0ECC-AD48-A1EC-4DE842504145}"/>
              </a:ext>
            </a:extLst>
          </p:cNvPr>
          <p:cNvSpPr>
            <a:spLocks noGrp="1"/>
          </p:cNvSpPr>
          <p:nvPr>
            <p:ph type="ftr" sz="quarter" idx="11"/>
          </p:nvPr>
        </p:nvSpPr>
        <p:spPr/>
        <p:txBody>
          <a:bodyPr/>
          <a:lstStyle/>
          <a:p>
            <a:pPr>
              <a:defRPr/>
            </a:pPr>
            <a:r>
              <a:rPr lang="de-DE" dirty="0"/>
              <a:t>(Bsp. nach Büring &amp; Hartmann 1998)</a:t>
            </a:r>
          </a:p>
        </p:txBody>
      </p:sp>
      <p:sp>
        <p:nvSpPr>
          <p:cNvPr id="4" name="Slide Number Placeholder 3">
            <a:extLst>
              <a:ext uri="{FF2B5EF4-FFF2-40B4-BE49-F238E27FC236}">
                <a16:creationId xmlns:a16="http://schemas.microsoft.com/office/drawing/2014/main" id="{21FBBAC7-D4E8-AC4A-8522-381455EEFE8F}"/>
              </a:ext>
            </a:extLst>
          </p:cNvPr>
          <p:cNvSpPr>
            <a:spLocks noGrp="1"/>
          </p:cNvSpPr>
          <p:nvPr>
            <p:ph type="sldNum" sz="quarter" idx="12"/>
          </p:nvPr>
        </p:nvSpPr>
        <p:spPr/>
        <p:txBody>
          <a:bodyPr/>
          <a:lstStyle/>
          <a:p>
            <a:pPr>
              <a:defRPr/>
            </a:pPr>
            <a:fld id="{9D195BCC-3514-4B1B-9C18-24F3D67EC549}" type="slidenum">
              <a:rPr lang="de-DE"/>
              <a:t>45</a:t>
            </a:fld>
            <a:endParaRPr lang="de-DE" dirty="0"/>
          </a:p>
        </p:txBody>
      </p:sp>
      <p:sp>
        <p:nvSpPr>
          <p:cNvPr id="5" name="Text Placeholder 4">
            <a:extLst>
              <a:ext uri="{FF2B5EF4-FFF2-40B4-BE49-F238E27FC236}">
                <a16:creationId xmlns:a16="http://schemas.microsoft.com/office/drawing/2014/main" id="{BDFFDD56-536D-7D4E-A61D-91007FB87AD5}"/>
              </a:ext>
            </a:extLst>
          </p:cNvPr>
          <p:cNvSpPr>
            <a:spLocks noGrp="1"/>
          </p:cNvSpPr>
          <p:nvPr>
            <p:ph type="body" sz="quarter" idx="14"/>
          </p:nvPr>
        </p:nvSpPr>
        <p:spPr/>
        <p:txBody>
          <a:bodyPr/>
          <a:lstStyle/>
          <a:p>
            <a:r>
              <a:rPr lang="en-DE"/>
              <a:t>Meibauer (2001: 31-37) diskutiert das Phänomen der Koordination, insbesondere der asymmetrischen Koordination, vor dem Hintergrund der Unterscheidung zwischen "bedeutungsminimalistischen" und "bedeutungsmaximalistischen" Ansätzen</a:t>
            </a:r>
          </a:p>
          <a:p>
            <a:endParaRPr lang="en-DE"/>
          </a:p>
          <a:p>
            <a:pPr marL="0" indent="0">
              <a:buNone/>
            </a:pPr>
            <a:r>
              <a:rPr lang="en-DE">
                <a:solidFill>
                  <a:srgbClr val="0070C0"/>
                </a:solidFill>
              </a:rPr>
              <a:t>Symmetrische Koordination:</a:t>
            </a:r>
          </a:p>
          <a:p>
            <a:pPr marL="0" indent="0">
              <a:buNone/>
            </a:pPr>
            <a:r>
              <a:rPr lang="en-DE"/>
              <a:t>Die Kuh grast auf der Weide, und die Kaninchen schlafen im Stall.</a:t>
            </a:r>
          </a:p>
          <a:p>
            <a:pPr marL="0" indent="0">
              <a:buNone/>
            </a:pPr>
            <a:endParaRPr lang="en-DE"/>
          </a:p>
          <a:p>
            <a:pPr marL="0" indent="0">
              <a:buNone/>
            </a:pPr>
            <a:r>
              <a:rPr lang="en-DE">
                <a:solidFill>
                  <a:srgbClr val="0070C0"/>
                </a:solidFill>
              </a:rPr>
              <a:t>Asymmetrische Koordination:</a:t>
            </a:r>
          </a:p>
          <a:p>
            <a:pPr marL="0" indent="0">
              <a:buNone/>
            </a:pPr>
            <a:r>
              <a:rPr lang="en-DE"/>
              <a:t>Was hat sie heute eingekauft und er zubereitet?</a:t>
            </a:r>
          </a:p>
        </p:txBody>
      </p:sp>
      <p:sp>
        <p:nvSpPr>
          <p:cNvPr id="6" name="Text Placeholder 5">
            <a:extLst>
              <a:ext uri="{FF2B5EF4-FFF2-40B4-BE49-F238E27FC236}">
                <a16:creationId xmlns:a16="http://schemas.microsoft.com/office/drawing/2014/main" id="{F1E88A58-028B-0B4E-A86A-33CB75C7EACC}"/>
              </a:ext>
            </a:extLst>
          </p:cNvPr>
          <p:cNvSpPr>
            <a:spLocks noGrp="1"/>
          </p:cNvSpPr>
          <p:nvPr>
            <p:ph type="body" sz="quarter" idx="15"/>
          </p:nvPr>
        </p:nvSpPr>
        <p:spPr/>
        <p:txBody>
          <a:bodyPr/>
          <a:lstStyle/>
          <a:p>
            <a:r>
              <a:rPr lang="en-DE"/>
              <a:t>Koordination</a:t>
            </a:r>
          </a:p>
        </p:txBody>
      </p:sp>
    </p:spTree>
    <p:extLst>
      <p:ext uri="{BB962C8B-B14F-4D97-AF65-F5344CB8AC3E}">
        <p14:creationId xmlns:p14="http://schemas.microsoft.com/office/powerpoint/2010/main" val="3164231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6CEE-07E1-D842-98FC-8EF08BBC841A}"/>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3B3F88AD-0ECC-AD48-A1EC-4DE842504145}"/>
              </a:ext>
            </a:extLst>
          </p:cNvPr>
          <p:cNvSpPr>
            <a:spLocks noGrp="1"/>
          </p:cNvSpPr>
          <p:nvPr>
            <p:ph type="ftr" sz="quarter" idx="11"/>
          </p:nvPr>
        </p:nvSpPr>
        <p:spPr/>
        <p:txBody>
          <a:bodyPr/>
          <a:lstStyle/>
          <a:p>
            <a:pPr>
              <a:defRPr/>
            </a:pPr>
            <a:r>
              <a:rPr lang="de-DE" dirty="0"/>
              <a:t>Meibauer 2001)</a:t>
            </a:r>
          </a:p>
        </p:txBody>
      </p:sp>
      <p:sp>
        <p:nvSpPr>
          <p:cNvPr id="4" name="Slide Number Placeholder 3">
            <a:extLst>
              <a:ext uri="{FF2B5EF4-FFF2-40B4-BE49-F238E27FC236}">
                <a16:creationId xmlns:a16="http://schemas.microsoft.com/office/drawing/2014/main" id="{21FBBAC7-D4E8-AC4A-8522-381455EEFE8F}"/>
              </a:ext>
            </a:extLst>
          </p:cNvPr>
          <p:cNvSpPr>
            <a:spLocks noGrp="1"/>
          </p:cNvSpPr>
          <p:nvPr>
            <p:ph type="sldNum" sz="quarter" idx="12"/>
          </p:nvPr>
        </p:nvSpPr>
        <p:spPr/>
        <p:txBody>
          <a:bodyPr/>
          <a:lstStyle/>
          <a:p>
            <a:pPr>
              <a:defRPr/>
            </a:pPr>
            <a:fld id="{9D195BCC-3514-4B1B-9C18-24F3D67EC549}" type="slidenum">
              <a:rPr lang="de-DE"/>
              <a:t>46</a:t>
            </a:fld>
            <a:endParaRPr lang="de-DE" dirty="0"/>
          </a:p>
        </p:txBody>
      </p:sp>
      <p:sp>
        <p:nvSpPr>
          <p:cNvPr id="5" name="Text Placeholder 4">
            <a:extLst>
              <a:ext uri="{FF2B5EF4-FFF2-40B4-BE49-F238E27FC236}">
                <a16:creationId xmlns:a16="http://schemas.microsoft.com/office/drawing/2014/main" id="{BDFFDD56-536D-7D4E-A61D-91007FB87AD5}"/>
              </a:ext>
            </a:extLst>
          </p:cNvPr>
          <p:cNvSpPr>
            <a:spLocks noGrp="1"/>
          </p:cNvSpPr>
          <p:nvPr>
            <p:ph type="body" sz="quarter" idx="14"/>
          </p:nvPr>
        </p:nvSpPr>
        <p:spPr/>
        <p:txBody>
          <a:bodyPr/>
          <a:lstStyle/>
          <a:p>
            <a:r>
              <a:rPr lang="en-DE"/>
              <a:t>Meibauer (2001: 31-37) diskutiert das Phänomen der Koordination, insbesondere der asymmetrischen Koordination, vor dem Hintergrund der Unterscheidung zwischen "bedeutungsminimalistischen" und "bedeutungsmaximalistischen" Ansätzen</a:t>
            </a:r>
          </a:p>
          <a:p>
            <a:endParaRPr lang="en-DE" sz="1000"/>
          </a:p>
          <a:p>
            <a:pPr marL="0" indent="0">
              <a:buNone/>
            </a:pPr>
            <a:r>
              <a:rPr lang="en-DE">
                <a:solidFill>
                  <a:srgbClr val="0070C0"/>
                </a:solidFill>
              </a:rPr>
              <a:t>"Bedeutungsminimalistische" Ansätze</a:t>
            </a:r>
          </a:p>
          <a:p>
            <a:pPr marL="0" indent="0">
              <a:buNone/>
            </a:pPr>
            <a:r>
              <a:rPr lang="en-DE"/>
              <a:t>Annahme minimaler Wortbedeutungen und eindeutiger Wörter, viel Raum für pragmatische Regeln zur Uminterpretation</a:t>
            </a:r>
          </a:p>
          <a:p>
            <a:pPr marL="0" indent="0">
              <a:buNone/>
            </a:pPr>
            <a:endParaRPr lang="en-DE" sz="1000"/>
          </a:p>
          <a:p>
            <a:pPr marL="0" indent="0">
              <a:buNone/>
            </a:pPr>
            <a:r>
              <a:rPr lang="en-DE">
                <a:solidFill>
                  <a:srgbClr val="0070C0"/>
                </a:solidFill>
              </a:rPr>
              <a:t>"Bedeutungsmaximalistische" Ansätze</a:t>
            </a:r>
          </a:p>
          <a:p>
            <a:pPr marL="0" indent="0">
              <a:buNone/>
            </a:pPr>
            <a:r>
              <a:rPr lang="en-DE"/>
              <a:t>Annahme reichhaltiger Wortbedeutungen und vieldeutiger Wörter</a:t>
            </a:r>
          </a:p>
        </p:txBody>
      </p:sp>
      <p:sp>
        <p:nvSpPr>
          <p:cNvPr id="6" name="Text Placeholder 5">
            <a:extLst>
              <a:ext uri="{FF2B5EF4-FFF2-40B4-BE49-F238E27FC236}">
                <a16:creationId xmlns:a16="http://schemas.microsoft.com/office/drawing/2014/main" id="{F1E88A58-028B-0B4E-A86A-33CB75C7EACC}"/>
              </a:ext>
            </a:extLst>
          </p:cNvPr>
          <p:cNvSpPr>
            <a:spLocks noGrp="1"/>
          </p:cNvSpPr>
          <p:nvPr>
            <p:ph type="body" sz="quarter" idx="15"/>
          </p:nvPr>
        </p:nvSpPr>
        <p:spPr/>
        <p:txBody>
          <a:bodyPr/>
          <a:lstStyle/>
          <a:p>
            <a:r>
              <a:rPr lang="en-DE"/>
              <a:t>Koordination</a:t>
            </a:r>
          </a:p>
        </p:txBody>
      </p:sp>
    </p:spTree>
    <p:extLst>
      <p:ext uri="{BB962C8B-B14F-4D97-AF65-F5344CB8AC3E}">
        <p14:creationId xmlns:p14="http://schemas.microsoft.com/office/powerpoint/2010/main" val="2590335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FB0A-B78C-5647-BAE9-DA842F74A2DB}"/>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347A3FA8-8C1B-4240-AE1F-43EF6B03406C}"/>
              </a:ext>
            </a:extLst>
          </p:cNvPr>
          <p:cNvSpPr>
            <a:spLocks noGrp="1"/>
          </p:cNvSpPr>
          <p:nvPr>
            <p:ph type="ftr" sz="quarter" idx="11"/>
          </p:nvPr>
        </p:nvSpPr>
        <p:spPr/>
        <p:txBody>
          <a:bodyPr/>
          <a:lstStyle/>
          <a:p>
            <a:pPr>
              <a:defRPr/>
            </a:pPr>
            <a:r>
              <a:rPr lang="de-DE" dirty="0"/>
              <a:t>(Meibauer 2001: 35)</a:t>
            </a:r>
          </a:p>
        </p:txBody>
      </p:sp>
      <p:sp>
        <p:nvSpPr>
          <p:cNvPr id="4" name="Slide Number Placeholder 3">
            <a:extLst>
              <a:ext uri="{FF2B5EF4-FFF2-40B4-BE49-F238E27FC236}">
                <a16:creationId xmlns:a16="http://schemas.microsoft.com/office/drawing/2014/main" id="{F0D2F60F-6F63-5940-9A2F-FCCDDD535760}"/>
              </a:ext>
            </a:extLst>
          </p:cNvPr>
          <p:cNvSpPr>
            <a:spLocks noGrp="1"/>
          </p:cNvSpPr>
          <p:nvPr>
            <p:ph type="sldNum" sz="quarter" idx="12"/>
          </p:nvPr>
        </p:nvSpPr>
        <p:spPr/>
        <p:txBody>
          <a:bodyPr/>
          <a:lstStyle/>
          <a:p>
            <a:pPr>
              <a:defRPr/>
            </a:pPr>
            <a:fld id="{9D195BCC-3514-4B1B-9C18-24F3D67EC549}" type="slidenum">
              <a:rPr lang="de-DE"/>
              <a:t>47</a:t>
            </a:fld>
            <a:endParaRPr lang="de-DE" dirty="0"/>
          </a:p>
        </p:txBody>
      </p:sp>
      <p:sp>
        <p:nvSpPr>
          <p:cNvPr id="5" name="Text Placeholder 4">
            <a:extLst>
              <a:ext uri="{FF2B5EF4-FFF2-40B4-BE49-F238E27FC236}">
                <a16:creationId xmlns:a16="http://schemas.microsoft.com/office/drawing/2014/main" id="{DBAEFAB5-84D0-AF44-BD62-0594AFE0303B}"/>
              </a:ext>
            </a:extLst>
          </p:cNvPr>
          <p:cNvSpPr>
            <a:spLocks noGrp="1"/>
          </p:cNvSpPr>
          <p:nvPr>
            <p:ph type="body" sz="quarter" idx="14"/>
          </p:nvPr>
        </p:nvSpPr>
        <p:spPr/>
        <p:txBody>
          <a:bodyPr/>
          <a:lstStyle/>
          <a:p>
            <a:r>
              <a:rPr lang="en-DE"/>
              <a:t>drei Bedeutungselemente von </a:t>
            </a:r>
            <a:r>
              <a:rPr lang="en-DE" i="1"/>
              <a:t>und</a:t>
            </a:r>
            <a:r>
              <a:rPr lang="en-DE"/>
              <a:t>:</a:t>
            </a:r>
          </a:p>
          <a:p>
            <a:endParaRPr lang="en-DE" sz="1050"/>
          </a:p>
          <a:p>
            <a:pPr lvl="1"/>
            <a:r>
              <a:rPr lang="en-DE">
                <a:solidFill>
                  <a:srgbClr val="0070C0"/>
                </a:solidFill>
              </a:rPr>
              <a:t>Konjunktivität</a:t>
            </a:r>
            <a:r>
              <a:rPr lang="en-DE"/>
              <a:t>: Eine Konjunktion p &amp; q ist genau dann wahr, wenn p und q wahr sind.</a:t>
            </a:r>
          </a:p>
          <a:p>
            <a:pPr lvl="1"/>
            <a:r>
              <a:rPr lang="en-DE">
                <a:solidFill>
                  <a:srgbClr val="0070C0"/>
                </a:solidFill>
              </a:rPr>
              <a:t>Konnexität</a:t>
            </a:r>
            <a:r>
              <a:rPr lang="en-DE"/>
              <a:t>: der im zweiten Teilsatz bezeichnete Sachverhalt gehört in denselben Zusammenhang wie der vom ersten Teilsatz bezeichnete</a:t>
            </a:r>
          </a:p>
          <a:p>
            <a:pPr lvl="1"/>
            <a:r>
              <a:rPr lang="en-DE">
                <a:solidFill>
                  <a:srgbClr val="0070C0"/>
                </a:solidFill>
              </a:rPr>
              <a:t>Sukzessivität</a:t>
            </a:r>
            <a:r>
              <a:rPr lang="en-DE"/>
              <a:t>: der vom zweiten Teilsatz bezeichnete Sachverhalt tritt in einem späteren Zeitintervall auf als der im ersten Teilsatz bezeichnete.</a:t>
            </a:r>
          </a:p>
          <a:p>
            <a:pPr lvl="1"/>
            <a:endParaRPr lang="en-DE"/>
          </a:p>
          <a:p>
            <a:pPr marL="266700" lvl="1" indent="0" algn="ctr">
              <a:buNone/>
            </a:pPr>
            <a:r>
              <a:rPr lang="en-DE" i="1"/>
              <a:t>Peter und Anna haben geheiratet, und Anna wurde schwanger.</a:t>
            </a:r>
          </a:p>
        </p:txBody>
      </p:sp>
      <p:sp>
        <p:nvSpPr>
          <p:cNvPr id="6" name="Text Placeholder 5">
            <a:extLst>
              <a:ext uri="{FF2B5EF4-FFF2-40B4-BE49-F238E27FC236}">
                <a16:creationId xmlns:a16="http://schemas.microsoft.com/office/drawing/2014/main" id="{3B659ADA-6DB6-CF4A-B3BE-A90D555DF197}"/>
              </a:ext>
            </a:extLst>
          </p:cNvPr>
          <p:cNvSpPr>
            <a:spLocks noGrp="1"/>
          </p:cNvSpPr>
          <p:nvPr>
            <p:ph type="body" sz="quarter" idx="15"/>
          </p:nvPr>
        </p:nvSpPr>
        <p:spPr/>
        <p:txBody>
          <a:bodyPr/>
          <a:lstStyle/>
          <a:p>
            <a:r>
              <a:rPr lang="en-DE"/>
              <a:t>Koordination</a:t>
            </a:r>
          </a:p>
        </p:txBody>
      </p:sp>
    </p:spTree>
    <p:extLst>
      <p:ext uri="{BB962C8B-B14F-4D97-AF65-F5344CB8AC3E}">
        <p14:creationId xmlns:p14="http://schemas.microsoft.com/office/powerpoint/2010/main" val="3940784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FB0A-B78C-5647-BAE9-DA842F74A2DB}"/>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347A3FA8-8C1B-4240-AE1F-43EF6B03406C}"/>
              </a:ext>
            </a:extLst>
          </p:cNvPr>
          <p:cNvSpPr>
            <a:spLocks noGrp="1"/>
          </p:cNvSpPr>
          <p:nvPr>
            <p:ph type="ftr" sz="quarter" idx="11"/>
          </p:nvPr>
        </p:nvSpPr>
        <p:spPr/>
        <p:txBody>
          <a:bodyPr/>
          <a:lstStyle/>
          <a:p>
            <a:pPr>
              <a:defRPr/>
            </a:pPr>
            <a:r>
              <a:rPr lang="de-DE" dirty="0"/>
              <a:t>(Meibauer 2001: 35)</a:t>
            </a:r>
          </a:p>
        </p:txBody>
      </p:sp>
      <p:sp>
        <p:nvSpPr>
          <p:cNvPr id="4" name="Slide Number Placeholder 3">
            <a:extLst>
              <a:ext uri="{FF2B5EF4-FFF2-40B4-BE49-F238E27FC236}">
                <a16:creationId xmlns:a16="http://schemas.microsoft.com/office/drawing/2014/main" id="{F0D2F60F-6F63-5940-9A2F-FCCDDD535760}"/>
              </a:ext>
            </a:extLst>
          </p:cNvPr>
          <p:cNvSpPr>
            <a:spLocks noGrp="1"/>
          </p:cNvSpPr>
          <p:nvPr>
            <p:ph type="sldNum" sz="quarter" idx="12"/>
          </p:nvPr>
        </p:nvSpPr>
        <p:spPr/>
        <p:txBody>
          <a:bodyPr/>
          <a:lstStyle/>
          <a:p>
            <a:pPr>
              <a:defRPr/>
            </a:pPr>
            <a:fld id="{9D195BCC-3514-4B1B-9C18-24F3D67EC549}" type="slidenum">
              <a:rPr lang="de-DE"/>
              <a:t>48</a:t>
            </a:fld>
            <a:endParaRPr lang="de-DE" dirty="0"/>
          </a:p>
        </p:txBody>
      </p:sp>
      <p:sp>
        <p:nvSpPr>
          <p:cNvPr id="5" name="Text Placeholder 4">
            <a:extLst>
              <a:ext uri="{FF2B5EF4-FFF2-40B4-BE49-F238E27FC236}">
                <a16:creationId xmlns:a16="http://schemas.microsoft.com/office/drawing/2014/main" id="{DBAEFAB5-84D0-AF44-BD62-0594AFE0303B}"/>
              </a:ext>
            </a:extLst>
          </p:cNvPr>
          <p:cNvSpPr>
            <a:spLocks noGrp="1"/>
          </p:cNvSpPr>
          <p:nvPr>
            <p:ph type="body" sz="quarter" idx="14"/>
          </p:nvPr>
        </p:nvSpPr>
        <p:spPr/>
        <p:txBody>
          <a:bodyPr/>
          <a:lstStyle/>
          <a:p>
            <a:r>
              <a:rPr lang="en-DE"/>
              <a:t>Sukzessivität scheint streichbar zu sein:</a:t>
            </a:r>
          </a:p>
          <a:p>
            <a:endParaRPr lang="en-DE" sz="600" i="1"/>
          </a:p>
          <a:p>
            <a:pPr marL="0" indent="0" algn="ctr">
              <a:buNone/>
            </a:pPr>
            <a:r>
              <a:rPr lang="en-DE" i="1"/>
              <a:t>Peter heiratete Anna, und dann bekam Anna ein Kind.</a:t>
            </a:r>
          </a:p>
          <a:p>
            <a:pPr marL="0" indent="0" algn="ctr">
              <a:buNone/>
            </a:pPr>
            <a:r>
              <a:rPr lang="en-DE" i="1"/>
              <a:t>Ich weiß aber nicht, ob das in dieser Reihenfolge passiert ist.</a:t>
            </a:r>
          </a:p>
          <a:p>
            <a:pPr marL="0" indent="0" algn="ctr">
              <a:buNone/>
            </a:pPr>
            <a:endParaRPr lang="en-DE" i="1"/>
          </a:p>
          <a:p>
            <a:r>
              <a:rPr lang="en-DE"/>
              <a:t>Das weist darauf hin, dass Sukzessivität den Status einer konversationellen Implikatur hat</a:t>
            </a:r>
          </a:p>
          <a:p>
            <a:r>
              <a:rPr lang="en-DE"/>
              <a:t>allerdings auch bei </a:t>
            </a:r>
            <a:r>
              <a:rPr lang="en-DE">
                <a:solidFill>
                  <a:srgbClr val="0070C0"/>
                </a:solidFill>
              </a:rPr>
              <a:t>asyndetischer</a:t>
            </a:r>
            <a:r>
              <a:rPr lang="en-DE"/>
              <a:t> Koordination:</a:t>
            </a:r>
          </a:p>
          <a:p>
            <a:endParaRPr lang="en-DE" sz="200"/>
          </a:p>
          <a:p>
            <a:pPr marL="0" indent="0" algn="ctr">
              <a:buNone/>
            </a:pPr>
            <a:r>
              <a:rPr lang="en-DE" i="1"/>
              <a:t>Peter heiratete Anna, dann bekam Anna ein Kind.</a:t>
            </a:r>
          </a:p>
        </p:txBody>
      </p:sp>
      <p:sp>
        <p:nvSpPr>
          <p:cNvPr id="6" name="Text Placeholder 5">
            <a:extLst>
              <a:ext uri="{FF2B5EF4-FFF2-40B4-BE49-F238E27FC236}">
                <a16:creationId xmlns:a16="http://schemas.microsoft.com/office/drawing/2014/main" id="{3B659ADA-6DB6-CF4A-B3BE-A90D555DF197}"/>
              </a:ext>
            </a:extLst>
          </p:cNvPr>
          <p:cNvSpPr>
            <a:spLocks noGrp="1"/>
          </p:cNvSpPr>
          <p:nvPr>
            <p:ph type="body" sz="quarter" idx="15"/>
          </p:nvPr>
        </p:nvSpPr>
        <p:spPr/>
        <p:txBody>
          <a:bodyPr/>
          <a:lstStyle/>
          <a:p>
            <a:r>
              <a:rPr lang="en-DE"/>
              <a:t>Koordination</a:t>
            </a:r>
          </a:p>
        </p:txBody>
      </p:sp>
    </p:spTree>
    <p:extLst>
      <p:ext uri="{BB962C8B-B14F-4D97-AF65-F5344CB8AC3E}">
        <p14:creationId xmlns:p14="http://schemas.microsoft.com/office/powerpoint/2010/main" val="317814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1387-23D4-2241-8475-43362C408F2F}"/>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E57F6733-FAE1-1E4C-80F0-88D53683E626}"/>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F71A9CCD-8902-8E41-8B7C-B9369666EB86}"/>
              </a:ext>
            </a:extLst>
          </p:cNvPr>
          <p:cNvSpPr>
            <a:spLocks noGrp="1"/>
          </p:cNvSpPr>
          <p:nvPr>
            <p:ph type="sldNum" sz="quarter" idx="12"/>
          </p:nvPr>
        </p:nvSpPr>
        <p:spPr/>
        <p:txBody>
          <a:bodyPr/>
          <a:lstStyle/>
          <a:p>
            <a:pPr>
              <a:defRPr/>
            </a:pPr>
            <a:fld id="{9D195BCC-3514-4B1B-9C18-24F3D67EC549}" type="slidenum">
              <a:rPr lang="de-DE"/>
              <a:t>49</a:t>
            </a:fld>
            <a:endParaRPr lang="de-DE" dirty="0"/>
          </a:p>
        </p:txBody>
      </p:sp>
      <p:sp>
        <p:nvSpPr>
          <p:cNvPr id="5" name="Text Placeholder 4">
            <a:extLst>
              <a:ext uri="{FF2B5EF4-FFF2-40B4-BE49-F238E27FC236}">
                <a16:creationId xmlns:a16="http://schemas.microsoft.com/office/drawing/2014/main" id="{025A5A0E-C29E-654D-8FEC-8EF45780E615}"/>
              </a:ext>
            </a:extLst>
          </p:cNvPr>
          <p:cNvSpPr>
            <a:spLocks noGrp="1"/>
          </p:cNvSpPr>
          <p:nvPr>
            <p:ph type="body" sz="quarter" idx="14"/>
          </p:nvPr>
        </p:nvSpPr>
        <p:spPr/>
        <p:txBody>
          <a:bodyPr/>
          <a:lstStyle/>
          <a:p>
            <a:r>
              <a:rPr lang="en-DE"/>
              <a:t>Gehört Sukzessivität also zur Bedeutung von </a:t>
            </a:r>
            <a:r>
              <a:rPr lang="en-DE" i="1"/>
              <a:t>und </a:t>
            </a:r>
            <a:r>
              <a:rPr lang="en-DE"/>
              <a:t>(bedeutungsmaximalistischer Ansatz) oder nicht (bedeutungsminimalistischer Ansatz)?</a:t>
            </a:r>
          </a:p>
          <a:p>
            <a:r>
              <a:rPr lang="en-DE"/>
              <a:t>Meibauer (2001: 36): Sukzessivität als konversationelle Implikatur, denn sie ist</a:t>
            </a:r>
          </a:p>
          <a:p>
            <a:pPr lvl="1"/>
            <a:r>
              <a:rPr lang="en-DE"/>
              <a:t>streichbar (s.o.) und</a:t>
            </a:r>
          </a:p>
          <a:p>
            <a:pPr lvl="1"/>
            <a:r>
              <a:rPr lang="en-DE"/>
              <a:t>rekonstruierbar: "kalkulierbar" aus der Maxime der Modalität ("Be orderly"), die befolgt wird, wenn Geschehnisse in der "richtigen" Reihenfolge berichtet werden.</a:t>
            </a:r>
          </a:p>
        </p:txBody>
      </p:sp>
      <p:sp>
        <p:nvSpPr>
          <p:cNvPr id="6" name="Text Placeholder 5">
            <a:extLst>
              <a:ext uri="{FF2B5EF4-FFF2-40B4-BE49-F238E27FC236}">
                <a16:creationId xmlns:a16="http://schemas.microsoft.com/office/drawing/2014/main" id="{705D66A5-374B-D74E-AB99-ADF07D74C72E}"/>
              </a:ext>
            </a:extLst>
          </p:cNvPr>
          <p:cNvSpPr>
            <a:spLocks noGrp="1"/>
          </p:cNvSpPr>
          <p:nvPr>
            <p:ph type="body" sz="quarter" idx="15"/>
          </p:nvPr>
        </p:nvSpPr>
        <p:spPr/>
        <p:txBody>
          <a:bodyPr/>
          <a:lstStyle/>
          <a:p>
            <a:r>
              <a:rPr lang="en-DE"/>
              <a:t>Koordination</a:t>
            </a:r>
          </a:p>
        </p:txBody>
      </p:sp>
    </p:spTree>
    <p:extLst>
      <p:ext uri="{BB962C8B-B14F-4D97-AF65-F5344CB8AC3E}">
        <p14:creationId xmlns:p14="http://schemas.microsoft.com/office/powerpoint/2010/main" val="104159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91E3-1FFF-3746-983D-0F4376B12AEF}"/>
              </a:ext>
            </a:extLst>
          </p:cNvPr>
          <p:cNvSpPr>
            <a:spLocks noGrp="1"/>
          </p:cNvSpPr>
          <p:nvPr>
            <p:ph type="title"/>
          </p:nvPr>
        </p:nvSpPr>
        <p:spPr/>
        <p:txBody>
          <a:bodyPr/>
          <a:lstStyle/>
          <a:p>
            <a:r>
              <a:rPr lang="en-DE"/>
              <a:t>Beispiele</a:t>
            </a:r>
          </a:p>
        </p:txBody>
      </p:sp>
      <p:sp>
        <p:nvSpPr>
          <p:cNvPr id="3" name="Footer Placeholder 2">
            <a:extLst>
              <a:ext uri="{FF2B5EF4-FFF2-40B4-BE49-F238E27FC236}">
                <a16:creationId xmlns:a16="http://schemas.microsoft.com/office/drawing/2014/main" id="{1960DB29-A4F9-9B44-9728-1E93F90B1DB0}"/>
              </a:ext>
            </a:extLst>
          </p:cNvPr>
          <p:cNvSpPr>
            <a:spLocks noGrp="1"/>
          </p:cNvSpPr>
          <p:nvPr>
            <p:ph type="ftr" sz="quarter" idx="11"/>
          </p:nvPr>
        </p:nvSpPr>
        <p:spPr/>
        <p:txBody>
          <a:bodyPr/>
          <a:lstStyle/>
          <a:p>
            <a:pPr>
              <a:defRPr/>
            </a:pPr>
            <a:r>
              <a:rPr lang="de-DE" dirty="0"/>
              <a:t>(Finkbeiner 2015)</a:t>
            </a:r>
          </a:p>
        </p:txBody>
      </p:sp>
      <p:sp>
        <p:nvSpPr>
          <p:cNvPr id="4" name="Slide Number Placeholder 3">
            <a:extLst>
              <a:ext uri="{FF2B5EF4-FFF2-40B4-BE49-F238E27FC236}">
                <a16:creationId xmlns:a16="http://schemas.microsoft.com/office/drawing/2014/main" id="{44799A9E-16DE-7D47-896A-4AF7F00AB0D3}"/>
              </a:ext>
            </a:extLst>
          </p:cNvPr>
          <p:cNvSpPr>
            <a:spLocks noGrp="1"/>
          </p:cNvSpPr>
          <p:nvPr>
            <p:ph type="sldNum" sz="quarter" idx="12"/>
          </p:nvPr>
        </p:nvSpPr>
        <p:spPr/>
        <p:txBody>
          <a:bodyPr/>
          <a:lstStyle/>
          <a:p>
            <a:pPr>
              <a:defRPr/>
            </a:pPr>
            <a:fld id="{9D195BCC-3514-4B1B-9C18-24F3D67EC549}" type="slidenum">
              <a:rPr lang="de-DE"/>
              <a:t>5</a:t>
            </a:fld>
            <a:endParaRPr lang="de-DE" dirty="0"/>
          </a:p>
        </p:txBody>
      </p:sp>
      <p:sp>
        <p:nvSpPr>
          <p:cNvPr id="5" name="Text Placeholder 4">
            <a:extLst>
              <a:ext uri="{FF2B5EF4-FFF2-40B4-BE49-F238E27FC236}">
                <a16:creationId xmlns:a16="http://schemas.microsoft.com/office/drawing/2014/main" id="{FFEC5EFB-8ED4-3344-9605-8A00ED89599C}"/>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BF53C1F7-25A3-0B43-B21A-645A9FEC2702}"/>
              </a:ext>
            </a:extLst>
          </p:cNvPr>
          <p:cNvSpPr>
            <a:spLocks noGrp="1"/>
          </p:cNvSpPr>
          <p:nvPr>
            <p:ph type="body" sz="quarter" idx="15"/>
          </p:nvPr>
        </p:nvSpPr>
        <p:spPr/>
        <p:txBody>
          <a:bodyPr/>
          <a:lstStyle/>
          <a:p>
            <a:endParaRPr lang="en-DE"/>
          </a:p>
        </p:txBody>
      </p:sp>
      <p:pic>
        <p:nvPicPr>
          <p:cNvPr id="6148" name="Picture 4" descr="Chat, Discussion, Meeting, Talk, Conversation, Speaking">
            <a:extLst>
              <a:ext uri="{FF2B5EF4-FFF2-40B4-BE49-F238E27FC236}">
                <a16:creationId xmlns:a16="http://schemas.microsoft.com/office/drawing/2014/main" id="{AC8F5068-0178-4A4F-840E-4DDD081C65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3" t="40213" r="11190" b="11093"/>
          <a:stretch/>
        </p:blipFill>
        <p:spPr bwMode="auto">
          <a:xfrm>
            <a:off x="2339752" y="2408770"/>
            <a:ext cx="4158919" cy="25076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a:extLst>
              <a:ext uri="{FF2B5EF4-FFF2-40B4-BE49-F238E27FC236}">
                <a16:creationId xmlns:a16="http://schemas.microsoft.com/office/drawing/2014/main" id="{94DB73C6-D47A-CE42-8152-E72B4E6A0158}"/>
              </a:ext>
            </a:extLst>
          </p:cNvPr>
          <p:cNvSpPr/>
          <p:nvPr/>
        </p:nvSpPr>
        <p:spPr bwMode="auto">
          <a:xfrm>
            <a:off x="4193502" y="1250509"/>
            <a:ext cx="3834882" cy="1324416"/>
          </a:xfrm>
          <a:prstGeom prst="wedgeEllipseCallout">
            <a:avLst>
              <a:gd name="adj1" fmla="val -25999"/>
              <a:gd name="adj2" fmla="val 601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t>Er hat sogar alle gegessen!</a:t>
            </a:r>
          </a:p>
        </p:txBody>
      </p:sp>
      <p:sp>
        <p:nvSpPr>
          <p:cNvPr id="11" name="Oval Callout 10">
            <a:extLst>
              <a:ext uri="{FF2B5EF4-FFF2-40B4-BE49-F238E27FC236}">
                <a16:creationId xmlns:a16="http://schemas.microsoft.com/office/drawing/2014/main" id="{A72B2BCC-6B5E-084B-8CA1-E3565FB5EE10}"/>
              </a:ext>
            </a:extLst>
          </p:cNvPr>
          <p:cNvSpPr/>
          <p:nvPr/>
        </p:nvSpPr>
        <p:spPr bwMode="auto">
          <a:xfrm>
            <a:off x="549274" y="901535"/>
            <a:ext cx="3402834" cy="1324416"/>
          </a:xfrm>
          <a:prstGeom prst="wedgeEllipseCallout">
            <a:avLst>
              <a:gd name="adj1" fmla="val 46346"/>
              <a:gd name="adj2" fmla="val 6940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Er hat einige von den Keksen gegessen.</a:t>
            </a:r>
          </a:p>
        </p:txBody>
      </p:sp>
    </p:spTree>
    <p:extLst>
      <p:ext uri="{BB962C8B-B14F-4D97-AF65-F5344CB8AC3E}">
        <p14:creationId xmlns:p14="http://schemas.microsoft.com/office/powerpoint/2010/main" val="3628535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6D38-093D-DB4E-9BD6-5D0A872E1A49}"/>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0622D0D2-A436-FD49-8C87-381EDE151CD2}"/>
              </a:ext>
            </a:extLst>
          </p:cNvPr>
          <p:cNvSpPr>
            <a:spLocks noGrp="1"/>
          </p:cNvSpPr>
          <p:nvPr>
            <p:ph type="ftr" sz="quarter" idx="11"/>
          </p:nvPr>
        </p:nvSpPr>
        <p:spPr/>
        <p:txBody>
          <a:bodyPr/>
          <a:lstStyle/>
          <a:p>
            <a:pPr>
              <a:defRPr/>
            </a:pPr>
            <a:r>
              <a:rPr lang="de-DE" dirty="0"/>
              <a:t>(Meibauer 2001: 37)</a:t>
            </a:r>
          </a:p>
        </p:txBody>
      </p:sp>
      <p:sp>
        <p:nvSpPr>
          <p:cNvPr id="4" name="Slide Number Placeholder 3">
            <a:extLst>
              <a:ext uri="{FF2B5EF4-FFF2-40B4-BE49-F238E27FC236}">
                <a16:creationId xmlns:a16="http://schemas.microsoft.com/office/drawing/2014/main" id="{293B2131-A62C-C644-8FD2-30F592F2FDFC}"/>
              </a:ext>
            </a:extLst>
          </p:cNvPr>
          <p:cNvSpPr>
            <a:spLocks noGrp="1"/>
          </p:cNvSpPr>
          <p:nvPr>
            <p:ph type="sldNum" sz="quarter" idx="12"/>
          </p:nvPr>
        </p:nvSpPr>
        <p:spPr/>
        <p:txBody>
          <a:bodyPr/>
          <a:lstStyle/>
          <a:p>
            <a:pPr>
              <a:defRPr/>
            </a:pPr>
            <a:fld id="{9D195BCC-3514-4B1B-9C18-24F3D67EC549}" type="slidenum">
              <a:rPr lang="de-DE"/>
              <a:t>50</a:t>
            </a:fld>
            <a:endParaRPr lang="de-DE" dirty="0"/>
          </a:p>
        </p:txBody>
      </p:sp>
      <p:sp>
        <p:nvSpPr>
          <p:cNvPr id="5" name="Text Placeholder 4">
            <a:extLst>
              <a:ext uri="{FF2B5EF4-FFF2-40B4-BE49-F238E27FC236}">
                <a16:creationId xmlns:a16="http://schemas.microsoft.com/office/drawing/2014/main" id="{2FE0F500-2346-C94E-B426-29CA4714654C}"/>
              </a:ext>
            </a:extLst>
          </p:cNvPr>
          <p:cNvSpPr>
            <a:spLocks noGrp="1"/>
          </p:cNvSpPr>
          <p:nvPr>
            <p:ph type="body" sz="quarter" idx="14"/>
          </p:nvPr>
        </p:nvSpPr>
        <p:spPr/>
        <p:txBody>
          <a:bodyPr/>
          <a:lstStyle/>
          <a:p>
            <a:r>
              <a:rPr lang="en-DE"/>
              <a:t>Der Inhalt eines Satzes, der der Wahrheitsbewertung unterliegt, nennt man </a:t>
            </a:r>
            <a:r>
              <a:rPr lang="en-DE" b="1"/>
              <a:t>Proposition</a:t>
            </a:r>
            <a:endParaRPr lang="en-DE"/>
          </a:p>
          <a:p>
            <a:r>
              <a:rPr lang="en-DE"/>
              <a:t>die Proposition kann man in einem </a:t>
            </a:r>
            <a:r>
              <a:rPr lang="en-DE" i="1"/>
              <a:t>dass</a:t>
            </a:r>
            <a:r>
              <a:rPr lang="en-DE"/>
              <a:t>-Satz wiedergeben</a:t>
            </a:r>
          </a:p>
          <a:p>
            <a:endParaRPr lang="en-DE"/>
          </a:p>
          <a:p>
            <a:pPr marL="0" indent="0" algn="ctr">
              <a:buNone/>
            </a:pPr>
            <a:r>
              <a:rPr lang="en-DE" i="1"/>
              <a:t>Übrigens, Berta spielt Fußball.</a:t>
            </a:r>
          </a:p>
          <a:p>
            <a:pPr marL="0" indent="0" algn="ctr">
              <a:buNone/>
            </a:pPr>
            <a:r>
              <a:rPr lang="en-DE"/>
              <a:t>Die Proposition des Satzes ist, </a:t>
            </a:r>
            <a:r>
              <a:rPr lang="en-DE">
                <a:solidFill>
                  <a:srgbClr val="C00000"/>
                </a:solidFill>
              </a:rPr>
              <a:t>dass</a:t>
            </a:r>
            <a:r>
              <a:rPr lang="en-DE" i="1"/>
              <a:t> </a:t>
            </a:r>
            <a:r>
              <a:rPr lang="en-DE"/>
              <a:t>Berta Fußball spielt.</a:t>
            </a:r>
          </a:p>
          <a:p>
            <a:pPr marL="0" indent="0" algn="ctr">
              <a:buNone/>
            </a:pPr>
            <a:endParaRPr lang="en-DE"/>
          </a:p>
          <a:p>
            <a:r>
              <a:rPr lang="en-DE"/>
              <a:t>Die Proposition eines Satzes bleibt erhalten, wenn man den Satztyp ändert: </a:t>
            </a:r>
            <a:r>
              <a:rPr lang="en-DE" i="1"/>
              <a:t>Spielt Berta Fußball? Berta, spiel Fußball!</a:t>
            </a:r>
            <a:endParaRPr lang="en-DE"/>
          </a:p>
        </p:txBody>
      </p:sp>
      <p:sp>
        <p:nvSpPr>
          <p:cNvPr id="6" name="Text Placeholder 5">
            <a:extLst>
              <a:ext uri="{FF2B5EF4-FFF2-40B4-BE49-F238E27FC236}">
                <a16:creationId xmlns:a16="http://schemas.microsoft.com/office/drawing/2014/main" id="{CC51850B-E522-9548-AE1E-E814F259FAD6}"/>
              </a:ext>
            </a:extLst>
          </p:cNvPr>
          <p:cNvSpPr>
            <a:spLocks noGrp="1"/>
          </p:cNvSpPr>
          <p:nvPr>
            <p:ph type="body" sz="quarter" idx="15"/>
          </p:nvPr>
        </p:nvSpPr>
        <p:spPr/>
        <p:txBody>
          <a:bodyPr/>
          <a:lstStyle/>
          <a:p>
            <a:r>
              <a:rPr lang="en-DE"/>
              <a:t>Konversationelle Implikatur und das Gesagte</a:t>
            </a:r>
          </a:p>
        </p:txBody>
      </p:sp>
    </p:spTree>
    <p:extLst>
      <p:ext uri="{BB962C8B-B14F-4D97-AF65-F5344CB8AC3E}">
        <p14:creationId xmlns:p14="http://schemas.microsoft.com/office/powerpoint/2010/main" val="607538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6D38-093D-DB4E-9BD6-5D0A872E1A49}"/>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0622D0D2-A436-FD49-8C87-381EDE151CD2}"/>
              </a:ext>
            </a:extLst>
          </p:cNvPr>
          <p:cNvSpPr>
            <a:spLocks noGrp="1"/>
          </p:cNvSpPr>
          <p:nvPr>
            <p:ph type="ftr" sz="quarter" idx="11"/>
          </p:nvPr>
        </p:nvSpPr>
        <p:spPr/>
        <p:txBody>
          <a:bodyPr/>
          <a:lstStyle/>
          <a:p>
            <a:pPr>
              <a:defRPr/>
            </a:pPr>
            <a:r>
              <a:rPr lang="de-DE" dirty="0"/>
              <a:t>(Meibauer 2001: 37)</a:t>
            </a:r>
          </a:p>
        </p:txBody>
      </p:sp>
      <p:sp>
        <p:nvSpPr>
          <p:cNvPr id="4" name="Slide Number Placeholder 3">
            <a:extLst>
              <a:ext uri="{FF2B5EF4-FFF2-40B4-BE49-F238E27FC236}">
                <a16:creationId xmlns:a16="http://schemas.microsoft.com/office/drawing/2014/main" id="{293B2131-A62C-C644-8FD2-30F592F2FDFC}"/>
              </a:ext>
            </a:extLst>
          </p:cNvPr>
          <p:cNvSpPr>
            <a:spLocks noGrp="1"/>
          </p:cNvSpPr>
          <p:nvPr>
            <p:ph type="sldNum" sz="quarter" idx="12"/>
          </p:nvPr>
        </p:nvSpPr>
        <p:spPr/>
        <p:txBody>
          <a:bodyPr/>
          <a:lstStyle/>
          <a:p>
            <a:pPr>
              <a:defRPr/>
            </a:pPr>
            <a:fld id="{9D195BCC-3514-4B1B-9C18-24F3D67EC549}" type="slidenum">
              <a:rPr lang="de-DE"/>
              <a:t>51</a:t>
            </a:fld>
            <a:endParaRPr lang="de-DE" dirty="0"/>
          </a:p>
        </p:txBody>
      </p:sp>
      <p:sp>
        <p:nvSpPr>
          <p:cNvPr id="5" name="Text Placeholder 4">
            <a:extLst>
              <a:ext uri="{FF2B5EF4-FFF2-40B4-BE49-F238E27FC236}">
                <a16:creationId xmlns:a16="http://schemas.microsoft.com/office/drawing/2014/main" id="{2FE0F500-2346-C94E-B426-29CA4714654C}"/>
              </a:ext>
            </a:extLst>
          </p:cNvPr>
          <p:cNvSpPr>
            <a:spLocks noGrp="1"/>
          </p:cNvSpPr>
          <p:nvPr>
            <p:ph type="body" sz="quarter" idx="14"/>
          </p:nvPr>
        </p:nvSpPr>
        <p:spPr/>
        <p:txBody>
          <a:bodyPr/>
          <a:lstStyle/>
          <a:p>
            <a:r>
              <a:rPr lang="en-DE"/>
              <a:t>Wie ist es nun bei folgenden Sätzen?</a:t>
            </a:r>
          </a:p>
          <a:p>
            <a:pPr marL="0" indent="0" algn="ctr">
              <a:buNone/>
            </a:pPr>
            <a:endParaRPr lang="en-DE"/>
          </a:p>
          <a:p>
            <a:pPr marL="0" indent="0" algn="ctr">
              <a:buNone/>
            </a:pPr>
            <a:r>
              <a:rPr lang="en-DE" i="1"/>
              <a:t>Berta spielt Fußball </a:t>
            </a:r>
            <a:r>
              <a:rPr lang="en-DE"/>
              <a:t>(p)</a:t>
            </a:r>
            <a:r>
              <a:rPr lang="en-DE" i="1"/>
              <a:t> und Arno schnarcht </a:t>
            </a:r>
            <a:r>
              <a:rPr lang="en-DE"/>
              <a:t>(q)</a:t>
            </a:r>
            <a:r>
              <a:rPr lang="en-DE" i="1"/>
              <a:t>.</a:t>
            </a:r>
          </a:p>
          <a:p>
            <a:pPr marL="0" indent="0" algn="ctr">
              <a:buNone/>
            </a:pPr>
            <a:r>
              <a:rPr lang="en-DE" i="1"/>
              <a:t>Berta spielt Fußball </a:t>
            </a:r>
            <a:r>
              <a:rPr lang="en-DE"/>
              <a:t>(p)</a:t>
            </a:r>
            <a:r>
              <a:rPr lang="en-DE" i="1"/>
              <a:t>, aber Arno schnarcht </a:t>
            </a:r>
            <a:r>
              <a:rPr lang="en-DE"/>
              <a:t>(q)</a:t>
            </a:r>
            <a:r>
              <a:rPr lang="en-DE" i="1"/>
              <a:t>.</a:t>
            </a:r>
          </a:p>
          <a:p>
            <a:pPr marL="0" indent="0" algn="ctr">
              <a:buNone/>
            </a:pPr>
            <a:endParaRPr lang="en-DE" i="1"/>
          </a:p>
          <a:p>
            <a:r>
              <a:rPr lang="en-DE"/>
              <a:t>in beiden Fällen werden zwei Propositionen p und q miteinander verknüpft</a:t>
            </a:r>
          </a:p>
          <a:p>
            <a:r>
              <a:rPr lang="en-DE"/>
              <a:t>Die durch </a:t>
            </a:r>
            <a:r>
              <a:rPr lang="en-DE" i="1"/>
              <a:t>aber </a:t>
            </a:r>
            <a:r>
              <a:rPr lang="en-DE"/>
              <a:t>vermittelte Gegensatzbedeutung ist (nach Grice) nicht Bestandteil der Proposition!</a:t>
            </a:r>
          </a:p>
        </p:txBody>
      </p:sp>
      <p:sp>
        <p:nvSpPr>
          <p:cNvPr id="6" name="Text Placeholder 5">
            <a:extLst>
              <a:ext uri="{FF2B5EF4-FFF2-40B4-BE49-F238E27FC236}">
                <a16:creationId xmlns:a16="http://schemas.microsoft.com/office/drawing/2014/main" id="{CC51850B-E522-9548-AE1E-E814F259FAD6}"/>
              </a:ext>
            </a:extLst>
          </p:cNvPr>
          <p:cNvSpPr>
            <a:spLocks noGrp="1"/>
          </p:cNvSpPr>
          <p:nvPr>
            <p:ph type="body" sz="quarter" idx="15"/>
          </p:nvPr>
        </p:nvSpPr>
        <p:spPr/>
        <p:txBody>
          <a:bodyPr/>
          <a:lstStyle/>
          <a:p>
            <a:r>
              <a:rPr lang="en-DE"/>
              <a:t>Konversationelle Implikatur und das Gesagte</a:t>
            </a:r>
          </a:p>
        </p:txBody>
      </p:sp>
    </p:spTree>
    <p:extLst>
      <p:ext uri="{BB962C8B-B14F-4D97-AF65-F5344CB8AC3E}">
        <p14:creationId xmlns:p14="http://schemas.microsoft.com/office/powerpoint/2010/main" val="3346894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6D38-093D-DB4E-9BD6-5D0A872E1A49}"/>
              </a:ext>
            </a:extLst>
          </p:cNvPr>
          <p:cNvSpPr>
            <a:spLocks noGrp="1"/>
          </p:cNvSpPr>
          <p:nvPr>
            <p:ph type="title"/>
          </p:nvPr>
        </p:nvSpPr>
        <p:spPr/>
        <p:txBody>
          <a:bodyPr/>
          <a:lstStyle/>
          <a:p>
            <a:r>
              <a:rPr lang="en-DE"/>
              <a:t>Implikaturen</a:t>
            </a:r>
          </a:p>
        </p:txBody>
      </p:sp>
      <p:sp>
        <p:nvSpPr>
          <p:cNvPr id="3" name="Footer Placeholder 2">
            <a:extLst>
              <a:ext uri="{FF2B5EF4-FFF2-40B4-BE49-F238E27FC236}">
                <a16:creationId xmlns:a16="http://schemas.microsoft.com/office/drawing/2014/main" id="{0622D0D2-A436-FD49-8C87-381EDE151CD2}"/>
              </a:ext>
            </a:extLst>
          </p:cNvPr>
          <p:cNvSpPr>
            <a:spLocks noGrp="1"/>
          </p:cNvSpPr>
          <p:nvPr>
            <p:ph type="ftr" sz="quarter" idx="11"/>
          </p:nvPr>
        </p:nvSpPr>
        <p:spPr/>
        <p:txBody>
          <a:bodyPr/>
          <a:lstStyle/>
          <a:p>
            <a:pPr>
              <a:defRPr/>
            </a:pPr>
            <a:r>
              <a:rPr lang="de-DE" dirty="0"/>
              <a:t>(Meibauer 2001: 37)</a:t>
            </a:r>
          </a:p>
        </p:txBody>
      </p:sp>
      <p:sp>
        <p:nvSpPr>
          <p:cNvPr id="4" name="Slide Number Placeholder 3">
            <a:extLst>
              <a:ext uri="{FF2B5EF4-FFF2-40B4-BE49-F238E27FC236}">
                <a16:creationId xmlns:a16="http://schemas.microsoft.com/office/drawing/2014/main" id="{293B2131-A62C-C644-8FD2-30F592F2FDFC}"/>
              </a:ext>
            </a:extLst>
          </p:cNvPr>
          <p:cNvSpPr>
            <a:spLocks noGrp="1"/>
          </p:cNvSpPr>
          <p:nvPr>
            <p:ph type="sldNum" sz="quarter" idx="12"/>
          </p:nvPr>
        </p:nvSpPr>
        <p:spPr/>
        <p:txBody>
          <a:bodyPr/>
          <a:lstStyle/>
          <a:p>
            <a:pPr>
              <a:defRPr/>
            </a:pPr>
            <a:fld id="{9D195BCC-3514-4B1B-9C18-24F3D67EC549}" type="slidenum">
              <a:rPr lang="de-DE"/>
              <a:t>52</a:t>
            </a:fld>
            <a:endParaRPr lang="de-DE" dirty="0"/>
          </a:p>
        </p:txBody>
      </p:sp>
      <p:sp>
        <p:nvSpPr>
          <p:cNvPr id="5" name="Text Placeholder 4">
            <a:extLst>
              <a:ext uri="{FF2B5EF4-FFF2-40B4-BE49-F238E27FC236}">
                <a16:creationId xmlns:a16="http://schemas.microsoft.com/office/drawing/2014/main" id="{2FE0F500-2346-C94E-B426-29CA4714654C}"/>
              </a:ext>
            </a:extLst>
          </p:cNvPr>
          <p:cNvSpPr>
            <a:spLocks noGrp="1"/>
          </p:cNvSpPr>
          <p:nvPr>
            <p:ph type="body" sz="quarter" idx="14"/>
          </p:nvPr>
        </p:nvSpPr>
        <p:spPr/>
        <p:txBody>
          <a:bodyPr/>
          <a:lstStyle/>
          <a:p>
            <a:r>
              <a:rPr lang="en-DE"/>
              <a:t>Es muss also etwas Drittes neben dem Gesagten (der Proposition) und der konversationellen Implikatur geben.</a:t>
            </a:r>
          </a:p>
          <a:p>
            <a:endParaRPr lang="en-DE"/>
          </a:p>
          <a:p>
            <a:r>
              <a:rPr lang="en-DE"/>
              <a:t>Das ist die </a:t>
            </a:r>
            <a:r>
              <a:rPr lang="en-DE" b="1"/>
              <a:t>konventionelle Implikatur</a:t>
            </a:r>
            <a:r>
              <a:rPr lang="en-DE"/>
              <a:t>.</a:t>
            </a:r>
          </a:p>
          <a:p>
            <a:endParaRPr lang="en-DE"/>
          </a:p>
          <a:p>
            <a:r>
              <a:rPr lang="en-DE"/>
              <a:t>Die konventionelle Implikatur bei </a:t>
            </a:r>
            <a:r>
              <a:rPr lang="en-DE" i="1"/>
              <a:t>aber </a:t>
            </a:r>
            <a:r>
              <a:rPr lang="en-DE"/>
              <a:t>besteht in der Signalisierung des Gegensatzes.</a:t>
            </a:r>
          </a:p>
        </p:txBody>
      </p:sp>
      <p:sp>
        <p:nvSpPr>
          <p:cNvPr id="6" name="Text Placeholder 5">
            <a:extLst>
              <a:ext uri="{FF2B5EF4-FFF2-40B4-BE49-F238E27FC236}">
                <a16:creationId xmlns:a16="http://schemas.microsoft.com/office/drawing/2014/main" id="{CC51850B-E522-9548-AE1E-E814F259FAD6}"/>
              </a:ext>
            </a:extLst>
          </p:cNvPr>
          <p:cNvSpPr>
            <a:spLocks noGrp="1"/>
          </p:cNvSpPr>
          <p:nvPr>
            <p:ph type="body" sz="quarter" idx="15"/>
          </p:nvPr>
        </p:nvSpPr>
        <p:spPr/>
        <p:txBody>
          <a:bodyPr/>
          <a:lstStyle/>
          <a:p>
            <a:r>
              <a:rPr lang="en-DE"/>
              <a:t>Konversationelle Implikatur und das Gesagte</a:t>
            </a:r>
          </a:p>
        </p:txBody>
      </p:sp>
    </p:spTree>
    <p:extLst>
      <p:ext uri="{BB962C8B-B14F-4D97-AF65-F5344CB8AC3E}">
        <p14:creationId xmlns:p14="http://schemas.microsoft.com/office/powerpoint/2010/main" val="4003609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F056-62FC-6C42-AF0D-36386CF4772E}"/>
              </a:ext>
            </a:extLst>
          </p:cNvPr>
          <p:cNvSpPr>
            <a:spLocks noGrp="1"/>
          </p:cNvSpPr>
          <p:nvPr>
            <p:ph type="title"/>
          </p:nvPr>
        </p:nvSpPr>
        <p:spPr/>
        <p:txBody>
          <a:bodyPr/>
          <a:lstStyle/>
          <a:p>
            <a:r>
              <a:rPr lang="en-US"/>
              <a:t>Implikaturentypen</a:t>
            </a:r>
          </a:p>
        </p:txBody>
      </p:sp>
      <p:sp>
        <p:nvSpPr>
          <p:cNvPr id="3" name="Content Placeholder 2">
            <a:extLst>
              <a:ext uri="{FF2B5EF4-FFF2-40B4-BE49-F238E27FC236}">
                <a16:creationId xmlns:a16="http://schemas.microsoft.com/office/drawing/2014/main" id="{315C2768-8A9F-894F-906B-D60FB7006373}"/>
              </a:ext>
            </a:extLst>
          </p:cNvPr>
          <p:cNvSpPr>
            <a:spLocks noGrp="1"/>
          </p:cNvSpPr>
          <p:nvPr>
            <p:ph idx="1"/>
          </p:nvPr>
        </p:nvSpPr>
        <p:spPr>
          <a:xfrm>
            <a:off x="521522" y="1062757"/>
            <a:ext cx="8100956" cy="3423465"/>
          </a:xfrm>
        </p:spPr>
        <p:txBody>
          <a:bodyPr>
            <a:noAutofit/>
          </a:bodyPr>
          <a:lstStyle/>
          <a:p>
            <a:r>
              <a:rPr lang="en-US" sz="1802" b="1"/>
              <a:t>konversationelle Implikatur</a:t>
            </a:r>
          </a:p>
          <a:p>
            <a:pPr lvl="1"/>
            <a:r>
              <a:rPr lang="en-US" sz="1502"/>
              <a:t>partikularisierte konversationelle Implikatur: stark kontextabhängig</a:t>
            </a:r>
          </a:p>
          <a:p>
            <a:pPr lvl="2"/>
            <a:r>
              <a:rPr lang="en-US" sz="1352"/>
              <a:t>z.B. </a:t>
            </a:r>
            <a:r>
              <a:rPr lang="en-US" sz="1352" i="1"/>
              <a:t>Da ist die Tür</a:t>
            </a:r>
            <a:r>
              <a:rPr lang="en-US" sz="1352"/>
              <a:t>: Aufforderung zu gehen stark kontextabhängig</a:t>
            </a:r>
          </a:p>
          <a:p>
            <a:pPr lvl="1"/>
            <a:r>
              <a:rPr lang="en-US" sz="1502"/>
              <a:t>generalisierte konversationelle Implikatur: relativ kontextunabhängig</a:t>
            </a:r>
          </a:p>
          <a:p>
            <a:pPr lvl="2"/>
            <a:r>
              <a:rPr lang="en-US" sz="1352"/>
              <a:t>z.B. </a:t>
            </a:r>
            <a:r>
              <a:rPr lang="en-US" sz="1352" i="1"/>
              <a:t>ich habe ihn mit einer Frau gesehen: </a:t>
            </a:r>
            <a:r>
              <a:rPr lang="en-US" sz="1352"/>
              <a:t>impliziert weitgehend kontextunabhängig, dass es nicht seine Frau ist</a:t>
            </a:r>
          </a:p>
          <a:p>
            <a:pPr lvl="2"/>
            <a:endParaRPr lang="en-US" sz="1352"/>
          </a:p>
          <a:p>
            <a:endParaRPr lang="en-US" sz="601"/>
          </a:p>
          <a:p>
            <a:r>
              <a:rPr lang="en-US" sz="1802" b="1"/>
              <a:t>konventionelle Implikatur</a:t>
            </a:r>
          </a:p>
          <a:p>
            <a:pPr lvl="1"/>
            <a:r>
              <a:rPr lang="en-US" sz="1502"/>
              <a:t>nicht-propositionale Bedeutung: </a:t>
            </a:r>
            <a:r>
              <a:rPr lang="en-US" sz="1502" i="1"/>
              <a:t>Sie ist arm, aber glücklich.</a:t>
            </a:r>
          </a:p>
          <a:p>
            <a:pPr lvl="2"/>
            <a:r>
              <a:rPr lang="en-US" sz="1352"/>
              <a:t>Proposition 1: Sie ist arm; Proposition 2: Sie ist glücklich; nicht-wahrheitswertfähige Zusatzinformation: Zwischen beiden Propositionen würde man einen Gegensatz erwarten.</a:t>
            </a:r>
          </a:p>
          <a:p>
            <a:pPr lvl="2"/>
            <a:r>
              <a:rPr lang="en-US" sz="1352"/>
              <a:t>Auch wenn man der Aussage "Wer arm ist, ist (normalerweise) unglücklich" nicht zustimmt, würde man </a:t>
            </a:r>
            <a:r>
              <a:rPr lang="en-US" sz="1352" i="1"/>
              <a:t>Sie ist arm, aber glücklich </a:t>
            </a:r>
            <a:r>
              <a:rPr lang="en-US" sz="1352"/>
              <a:t>nicht als falsch bewerten, wenn beide Propositionen zutreffen.</a:t>
            </a:r>
          </a:p>
        </p:txBody>
      </p:sp>
    </p:spTree>
    <p:extLst>
      <p:ext uri="{BB962C8B-B14F-4D97-AF65-F5344CB8AC3E}">
        <p14:creationId xmlns:p14="http://schemas.microsoft.com/office/powerpoint/2010/main" val="248883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Implikaturtypen</a:t>
            </a:r>
            <a:endParaRPr lang="de-DE" dirty="0"/>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54</a:t>
            </a:fld>
            <a:endParaRPr lang="de-DE"/>
          </a:p>
        </p:txBody>
      </p:sp>
      <p:sp>
        <p:nvSpPr>
          <p:cNvPr id="5" name="Textplatzhalter 4"/>
          <p:cNvSpPr>
            <a:spLocks noGrp="1"/>
          </p:cNvSpPr>
          <p:nvPr>
            <p:ph type="body" sz="quarter" idx="14"/>
          </p:nvPr>
        </p:nvSpPr>
        <p:spPr/>
        <p:txBody>
          <a:bodyPr/>
          <a:lstStyle/>
          <a:p>
            <a:endParaRPr lang="de-DE" dirty="0"/>
          </a:p>
        </p:txBody>
      </p:sp>
      <p:sp>
        <p:nvSpPr>
          <p:cNvPr id="6" name="Textplatzhalter 5"/>
          <p:cNvSpPr>
            <a:spLocks noGrp="1"/>
          </p:cNvSpPr>
          <p:nvPr>
            <p:ph type="body" sz="quarter" idx="15"/>
          </p:nvPr>
        </p:nvSpPr>
        <p:spPr/>
        <p:txBody>
          <a:bodyPr/>
          <a:lstStyle/>
          <a:p>
            <a:r>
              <a:rPr lang="de-DE" dirty="0"/>
              <a:t>Generell/generalisiert vs. partikulär/</a:t>
            </a:r>
            <a:r>
              <a:rPr lang="de-DE" dirty="0" err="1"/>
              <a:t>partikularisiert</a:t>
            </a:r>
            <a:endParaRPr lang="de-DE" dirty="0"/>
          </a:p>
        </p:txBody>
      </p:sp>
      <p:graphicFrame>
        <p:nvGraphicFramePr>
          <p:cNvPr id="7" name="Diagramm 6"/>
          <p:cNvGraphicFramePr/>
          <p:nvPr>
            <p:extLst>
              <p:ext uri="{D42A27DB-BD31-4B8C-83A1-F6EECF244321}">
                <p14:modId xmlns:p14="http://schemas.microsoft.com/office/powerpoint/2010/main" val="653152507"/>
              </p:ext>
            </p:extLst>
          </p:nvPr>
        </p:nvGraphicFramePr>
        <p:xfrm>
          <a:off x="521494" y="1545752"/>
          <a:ext cx="8117389" cy="3578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37291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26B7-406B-5D44-8ED1-2EFBD5244BA4}"/>
              </a:ext>
            </a:extLst>
          </p:cNvPr>
          <p:cNvSpPr>
            <a:spLocks noGrp="1"/>
          </p:cNvSpPr>
          <p:nvPr>
            <p:ph type="title"/>
          </p:nvPr>
        </p:nvSpPr>
        <p:spPr>
          <a:xfrm>
            <a:off x="526594" y="330910"/>
            <a:ext cx="7573798" cy="452322"/>
          </a:xfrm>
        </p:spPr>
        <p:txBody>
          <a:bodyPr/>
          <a:lstStyle/>
          <a:p>
            <a:r>
              <a:rPr lang="en-DE" sz="2400"/>
              <a:t>Konversationelle vs. konventionelle Implikaturen</a:t>
            </a:r>
          </a:p>
        </p:txBody>
      </p:sp>
      <p:sp>
        <p:nvSpPr>
          <p:cNvPr id="3" name="Footer Placeholder 2">
            <a:extLst>
              <a:ext uri="{FF2B5EF4-FFF2-40B4-BE49-F238E27FC236}">
                <a16:creationId xmlns:a16="http://schemas.microsoft.com/office/drawing/2014/main" id="{429F7F41-505B-FD4E-88E2-B01507C12CB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82779B7-490D-D343-A0B7-8B9663EBCB36}"/>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1C0002CF-9468-414D-9C77-47F4A3643F23}"/>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6356D0BA-93E3-B74B-9293-335B183FA103}"/>
              </a:ext>
            </a:extLst>
          </p:cNvPr>
          <p:cNvSpPr>
            <a:spLocks noGrp="1"/>
          </p:cNvSpPr>
          <p:nvPr>
            <p:ph type="body" sz="quarter" idx="15"/>
          </p:nvPr>
        </p:nvSpPr>
        <p:spPr/>
        <p:txBody>
          <a:bodyPr/>
          <a:lstStyle/>
          <a:p>
            <a:endParaRPr lang="en-DE"/>
          </a:p>
        </p:txBody>
      </p:sp>
      <p:graphicFrame>
        <p:nvGraphicFramePr>
          <p:cNvPr id="7" name="Table 7">
            <a:extLst>
              <a:ext uri="{FF2B5EF4-FFF2-40B4-BE49-F238E27FC236}">
                <a16:creationId xmlns:a16="http://schemas.microsoft.com/office/drawing/2014/main" id="{C83C936F-7490-7C44-8ED8-EF85A8C9E8F2}"/>
              </a:ext>
            </a:extLst>
          </p:cNvPr>
          <p:cNvGraphicFramePr>
            <a:graphicFrameLocks noGrp="1"/>
          </p:cNvGraphicFramePr>
          <p:nvPr/>
        </p:nvGraphicFramePr>
        <p:xfrm>
          <a:off x="1524000" y="1717786"/>
          <a:ext cx="6096000" cy="2941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980358553"/>
                    </a:ext>
                  </a:extLst>
                </a:gridCol>
                <a:gridCol w="3048000">
                  <a:extLst>
                    <a:ext uri="{9D8B030D-6E8A-4147-A177-3AD203B41FA5}">
                      <a16:colId xmlns:a16="http://schemas.microsoft.com/office/drawing/2014/main" val="3873149466"/>
                    </a:ext>
                  </a:extLst>
                </a:gridCol>
              </a:tblGrid>
              <a:tr h="370840">
                <a:tc>
                  <a:txBody>
                    <a:bodyPr/>
                    <a:lstStyle/>
                    <a:p>
                      <a:r>
                        <a:rPr lang="en-DE"/>
                        <a:t>konversationell</a:t>
                      </a:r>
                    </a:p>
                  </a:txBody>
                  <a:tcPr/>
                </a:tc>
                <a:tc>
                  <a:txBody>
                    <a:bodyPr/>
                    <a:lstStyle/>
                    <a:p>
                      <a:r>
                        <a:rPr lang="en-DE"/>
                        <a:t>konventionell</a:t>
                      </a:r>
                    </a:p>
                  </a:txBody>
                  <a:tcPr/>
                </a:tc>
                <a:extLst>
                  <a:ext uri="{0D108BD9-81ED-4DB2-BD59-A6C34878D82A}">
                    <a16:rowId xmlns:a16="http://schemas.microsoft.com/office/drawing/2014/main" val="1960587949"/>
                  </a:ext>
                </a:extLst>
              </a:tr>
              <a:tr h="370840">
                <a:tc>
                  <a:txBody>
                    <a:bodyPr/>
                    <a:lstStyle/>
                    <a:p>
                      <a:r>
                        <a:rPr lang="en-DE"/>
                        <a:t>tilgbar</a:t>
                      </a:r>
                    </a:p>
                  </a:txBody>
                  <a:tcPr/>
                </a:tc>
                <a:tc>
                  <a:txBody>
                    <a:bodyPr/>
                    <a:lstStyle/>
                    <a:p>
                      <a:r>
                        <a:rPr lang="en-DE"/>
                        <a:t>nicht-tilgbar</a:t>
                      </a:r>
                    </a:p>
                  </a:txBody>
                  <a:tcPr/>
                </a:tc>
                <a:extLst>
                  <a:ext uri="{0D108BD9-81ED-4DB2-BD59-A6C34878D82A}">
                    <a16:rowId xmlns:a16="http://schemas.microsoft.com/office/drawing/2014/main" val="2727247492"/>
                  </a:ext>
                </a:extLst>
              </a:tr>
              <a:tr h="370840">
                <a:tc>
                  <a:txBody>
                    <a:bodyPr/>
                    <a:lstStyle/>
                    <a:p>
                      <a:r>
                        <a:rPr lang="en-DE"/>
                        <a:t>nicht abtrennbar</a:t>
                      </a:r>
                    </a:p>
                  </a:txBody>
                  <a:tcPr/>
                </a:tc>
                <a:tc>
                  <a:txBody>
                    <a:bodyPr/>
                    <a:lstStyle/>
                    <a:p>
                      <a:r>
                        <a:rPr lang="en-DE"/>
                        <a:t>abtrennbar</a:t>
                      </a:r>
                    </a:p>
                  </a:txBody>
                  <a:tcPr/>
                </a:tc>
                <a:extLst>
                  <a:ext uri="{0D108BD9-81ED-4DB2-BD59-A6C34878D82A}">
                    <a16:rowId xmlns:a16="http://schemas.microsoft.com/office/drawing/2014/main" val="1961510982"/>
                  </a:ext>
                </a:extLst>
              </a:tr>
              <a:tr h="370840">
                <a:tc>
                  <a:txBody>
                    <a:bodyPr/>
                    <a:lstStyle/>
                    <a:p>
                      <a:r>
                        <a:rPr lang="en-DE"/>
                        <a:t>nicht-konventionelle Bedeutung</a:t>
                      </a:r>
                    </a:p>
                  </a:txBody>
                  <a:tcPr/>
                </a:tc>
                <a:tc>
                  <a:txBody>
                    <a:bodyPr/>
                    <a:lstStyle/>
                    <a:p>
                      <a:r>
                        <a:rPr lang="en-DE"/>
                        <a:t>relativ festgelegte Bedeutung, durch Konventionen vorgegeben</a:t>
                      </a:r>
                    </a:p>
                  </a:txBody>
                  <a:tcPr/>
                </a:tc>
                <a:extLst>
                  <a:ext uri="{0D108BD9-81ED-4DB2-BD59-A6C34878D82A}">
                    <a16:rowId xmlns:a16="http://schemas.microsoft.com/office/drawing/2014/main" val="172015655"/>
                  </a:ext>
                </a:extLst>
              </a:tr>
              <a:tr h="370840">
                <a:tc>
                  <a:txBody>
                    <a:bodyPr/>
                    <a:lstStyle/>
                    <a:p>
                      <a:r>
                        <a:rPr lang="en-DE"/>
                        <a:t>universell, da auf Griceschen Maximen beruhend</a:t>
                      </a:r>
                    </a:p>
                  </a:txBody>
                  <a:tcPr/>
                </a:tc>
                <a:tc>
                  <a:txBody>
                    <a:bodyPr/>
                    <a:lstStyle/>
                    <a:p>
                      <a:r>
                        <a:rPr lang="en-DE"/>
                        <a:t>keine universalen Tendenzen</a:t>
                      </a:r>
                    </a:p>
                  </a:txBody>
                  <a:tcPr/>
                </a:tc>
                <a:extLst>
                  <a:ext uri="{0D108BD9-81ED-4DB2-BD59-A6C34878D82A}">
                    <a16:rowId xmlns:a16="http://schemas.microsoft.com/office/drawing/2014/main" val="799541410"/>
                  </a:ext>
                </a:extLst>
              </a:tr>
            </a:tbl>
          </a:graphicData>
        </a:graphic>
      </p:graphicFrame>
    </p:spTree>
    <p:extLst>
      <p:ext uri="{BB962C8B-B14F-4D97-AF65-F5344CB8AC3E}">
        <p14:creationId xmlns:p14="http://schemas.microsoft.com/office/powerpoint/2010/main" val="211355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Implikaturtypen</a:t>
            </a:r>
            <a:endParaRPr lang="de-DE" dirty="0"/>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56</a:t>
            </a:fld>
            <a:endParaRPr lang="de-DE"/>
          </a:p>
        </p:txBody>
      </p:sp>
      <p:sp>
        <p:nvSpPr>
          <p:cNvPr id="5" name="Textplatzhalter 4"/>
          <p:cNvSpPr>
            <a:spLocks noGrp="1"/>
          </p:cNvSpPr>
          <p:nvPr>
            <p:ph type="body" sz="quarter" idx="14"/>
          </p:nvPr>
        </p:nvSpPr>
        <p:spPr/>
        <p:txBody>
          <a:bodyPr/>
          <a:lstStyle/>
          <a:p>
            <a:pPr marL="0" indent="0">
              <a:buNone/>
            </a:pPr>
            <a:endParaRPr lang="de-DE" dirty="0"/>
          </a:p>
          <a:p>
            <a:pPr marL="2514600" indent="0">
              <a:buNone/>
            </a:pPr>
            <a:endParaRPr lang="de-DE" dirty="0"/>
          </a:p>
          <a:p>
            <a:pPr marL="2873375" indent="0">
              <a:buNone/>
            </a:pPr>
            <a:r>
              <a:rPr lang="de-DE" b="1" dirty="0" err="1"/>
              <a:t>konversationelle</a:t>
            </a:r>
            <a:r>
              <a:rPr lang="de-DE" dirty="0"/>
              <a:t> Implikaturen</a:t>
            </a:r>
          </a:p>
          <a:p>
            <a:pPr marL="2514600" indent="0">
              <a:buNone/>
            </a:pPr>
            <a:endParaRPr lang="de-DE" dirty="0"/>
          </a:p>
          <a:p>
            <a:pPr marL="2873375" indent="0">
              <a:buNone/>
            </a:pPr>
            <a:r>
              <a:rPr lang="de-DE" dirty="0"/>
              <a:t>vs.</a:t>
            </a:r>
          </a:p>
          <a:p>
            <a:pPr marL="2514600" indent="0">
              <a:buNone/>
            </a:pPr>
            <a:endParaRPr lang="de-DE" dirty="0"/>
          </a:p>
          <a:p>
            <a:pPr marL="2873375" indent="0">
              <a:buNone/>
            </a:pPr>
            <a:r>
              <a:rPr lang="de-DE" b="1" dirty="0"/>
              <a:t>konventionelle</a:t>
            </a:r>
            <a:r>
              <a:rPr lang="de-DE" dirty="0"/>
              <a:t> Implikaturen</a:t>
            </a:r>
          </a:p>
        </p:txBody>
      </p:sp>
      <p:sp>
        <p:nvSpPr>
          <p:cNvPr id="6" name="Textplatzhalter 5"/>
          <p:cNvSpPr>
            <a:spLocks noGrp="1"/>
          </p:cNvSpPr>
          <p:nvPr>
            <p:ph type="body" sz="quarter" idx="15"/>
          </p:nvPr>
        </p:nvSpPr>
        <p:spPr/>
        <p:txBody>
          <a:bodyPr/>
          <a:lstStyle/>
          <a:p>
            <a:r>
              <a:rPr lang="de-DE" dirty="0" err="1"/>
              <a:t>Konversationell</a:t>
            </a:r>
            <a:r>
              <a:rPr lang="de-DE" dirty="0"/>
              <a:t> vs. konventionell</a:t>
            </a:r>
          </a:p>
        </p:txBody>
      </p:sp>
      <p:pic>
        <p:nvPicPr>
          <p:cNvPr id="7" name="sf53ba75239c49f8b15b6c532cb7ad7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808" y="1638981"/>
            <a:ext cx="2160000" cy="1440000"/>
          </a:xfrm>
          <a:prstGeom prst="rect">
            <a:avLst/>
          </a:prstGeom>
        </p:spPr>
      </p:pic>
      <p:pic>
        <p:nvPicPr>
          <p:cNvPr id="8" name="se4096b58be9498d8755b3e20b65cf8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08" y="3295005"/>
            <a:ext cx="2178298" cy="1440000"/>
          </a:xfrm>
          <a:prstGeom prst="rect">
            <a:avLst/>
          </a:prstGeom>
        </p:spPr>
      </p:pic>
    </p:spTree>
    <p:custDataLst>
      <p:tags r:id="rId1"/>
    </p:custDataLst>
    <p:extLst>
      <p:ext uri="{BB962C8B-B14F-4D97-AF65-F5344CB8AC3E}">
        <p14:creationId xmlns:p14="http://schemas.microsoft.com/office/powerpoint/2010/main" val="3127705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Konversationelle</a:t>
            </a:r>
            <a:r>
              <a:rPr lang="de-DE" dirty="0"/>
              <a:t> Implikaturen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57</a:t>
            </a:fld>
            <a:endParaRPr lang="de-DE"/>
          </a:p>
        </p:txBody>
      </p:sp>
      <p:sp>
        <p:nvSpPr>
          <p:cNvPr id="5" name="Textplatzhalter 4"/>
          <p:cNvSpPr>
            <a:spLocks noGrp="1"/>
          </p:cNvSpPr>
          <p:nvPr>
            <p:ph type="body" sz="quarter" idx="14"/>
          </p:nvPr>
        </p:nvSpPr>
        <p:spPr/>
        <p:txBody>
          <a:bodyPr/>
          <a:lstStyle/>
          <a:p>
            <a:pPr marL="0" indent="0">
              <a:buNone/>
            </a:pPr>
            <a:r>
              <a:rPr lang="de-DE" b="1" dirty="0" err="1"/>
              <a:t>Konversationelle</a:t>
            </a:r>
            <a:r>
              <a:rPr lang="de-DE" dirty="0"/>
              <a:t> Implikaturen…</a:t>
            </a:r>
          </a:p>
          <a:p>
            <a:r>
              <a:rPr lang="de-DE" dirty="0"/>
              <a:t>sind </a:t>
            </a:r>
            <a:r>
              <a:rPr lang="de-DE" dirty="0">
                <a:solidFill>
                  <a:schemeClr val="tx2"/>
                </a:solidFill>
              </a:rPr>
              <a:t>tilgbar</a:t>
            </a:r>
          </a:p>
          <a:p>
            <a:pPr lvl="1"/>
            <a:r>
              <a:rPr lang="de-DE" i="1" dirty="0"/>
              <a:t>Ich habe gestern einen Hund gestreichelt … ich meine, ich habe Bello gestreichelt!</a:t>
            </a:r>
          </a:p>
          <a:p>
            <a:r>
              <a:rPr lang="de-DE" dirty="0"/>
              <a:t>sind </a:t>
            </a:r>
            <a:r>
              <a:rPr lang="de-DE" dirty="0">
                <a:solidFill>
                  <a:schemeClr val="tx2"/>
                </a:solidFill>
              </a:rPr>
              <a:t>nicht abtrennbar</a:t>
            </a:r>
          </a:p>
          <a:p>
            <a:pPr lvl="1"/>
            <a:r>
              <a:rPr lang="de-DE" dirty="0"/>
              <a:t>tendenziell unabhängig von sprachlichen Einheiten</a:t>
            </a:r>
          </a:p>
          <a:p>
            <a:r>
              <a:rPr lang="de-DE" dirty="0"/>
              <a:t>werden aufgrund der </a:t>
            </a:r>
            <a:r>
              <a:rPr lang="de-DE" dirty="0">
                <a:solidFill>
                  <a:schemeClr val="tx2"/>
                </a:solidFill>
              </a:rPr>
              <a:t>Konversationsmaximen berechnet</a:t>
            </a:r>
          </a:p>
        </p:txBody>
      </p:sp>
      <p:sp>
        <p:nvSpPr>
          <p:cNvPr id="6" name="Textplatzhalter 5"/>
          <p:cNvSpPr>
            <a:spLocks noGrp="1"/>
          </p:cNvSpPr>
          <p:nvPr>
            <p:ph type="body" sz="quarter" idx="15"/>
          </p:nvPr>
        </p:nvSpPr>
        <p:spPr/>
        <p:txBody>
          <a:bodyPr/>
          <a:lstStyle/>
          <a:p>
            <a:r>
              <a:rPr lang="de-DE" dirty="0"/>
              <a:t>Eigenschaften</a:t>
            </a:r>
          </a:p>
        </p:txBody>
      </p:sp>
    </p:spTree>
    <p:custDataLst>
      <p:tags r:id="rId1"/>
    </p:custDataLst>
    <p:extLst>
      <p:ext uri="{BB962C8B-B14F-4D97-AF65-F5344CB8AC3E}">
        <p14:creationId xmlns:p14="http://schemas.microsoft.com/office/powerpoint/2010/main" val="1660016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Konventionelle Implikaturen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58</a:t>
            </a:fld>
            <a:endParaRPr lang="de-DE"/>
          </a:p>
        </p:txBody>
      </p:sp>
      <p:sp>
        <p:nvSpPr>
          <p:cNvPr id="5" name="Textplatzhalter 4"/>
          <p:cNvSpPr>
            <a:spLocks noGrp="1"/>
          </p:cNvSpPr>
          <p:nvPr>
            <p:ph type="body" sz="quarter" idx="14"/>
          </p:nvPr>
        </p:nvSpPr>
        <p:spPr/>
        <p:txBody>
          <a:bodyPr/>
          <a:lstStyle/>
          <a:p>
            <a:pPr marL="0" indent="0">
              <a:buNone/>
            </a:pPr>
            <a:r>
              <a:rPr lang="de-DE" b="1" dirty="0"/>
              <a:t>Konventionelle</a:t>
            </a:r>
            <a:r>
              <a:rPr lang="de-DE" dirty="0"/>
              <a:t> Implikaturen…</a:t>
            </a:r>
          </a:p>
          <a:p>
            <a:r>
              <a:rPr lang="de-DE" dirty="0"/>
              <a:t>sind </a:t>
            </a:r>
            <a:r>
              <a:rPr lang="de-DE" dirty="0">
                <a:solidFill>
                  <a:schemeClr val="tx2"/>
                </a:solidFill>
              </a:rPr>
              <a:t>nicht-wahrheitsfunktionale Inferenzen</a:t>
            </a:r>
          </a:p>
          <a:p>
            <a:r>
              <a:rPr lang="de-DE" dirty="0"/>
              <a:t>leiten sich </a:t>
            </a:r>
            <a:r>
              <a:rPr lang="de-DE" dirty="0">
                <a:solidFill>
                  <a:schemeClr val="tx2"/>
                </a:solidFill>
              </a:rPr>
              <a:t>nicht</a:t>
            </a:r>
            <a:r>
              <a:rPr lang="de-DE" dirty="0"/>
              <a:t> von </a:t>
            </a:r>
            <a:r>
              <a:rPr lang="de-DE" dirty="0">
                <a:solidFill>
                  <a:schemeClr val="tx2"/>
                </a:solidFill>
              </a:rPr>
              <a:t>übergeordneten pragmatischen Prinzipien</a:t>
            </a:r>
            <a:r>
              <a:rPr lang="de-DE" dirty="0"/>
              <a:t> wie Maximen her</a:t>
            </a:r>
          </a:p>
          <a:p>
            <a:r>
              <a:rPr lang="de-DE" dirty="0"/>
              <a:t>sind per Konvention mit </a:t>
            </a:r>
            <a:r>
              <a:rPr lang="de-DE" dirty="0">
                <a:solidFill>
                  <a:schemeClr val="tx2"/>
                </a:solidFill>
              </a:rPr>
              <a:t>bestimmten lexikalischen Einheiten oder Ausdrücken</a:t>
            </a:r>
            <a:r>
              <a:rPr lang="de-DE" dirty="0"/>
              <a:t> verknüpft</a:t>
            </a:r>
          </a:p>
        </p:txBody>
      </p:sp>
      <p:sp>
        <p:nvSpPr>
          <p:cNvPr id="6" name="Textplatzhalter 5"/>
          <p:cNvSpPr>
            <a:spLocks noGrp="1"/>
          </p:cNvSpPr>
          <p:nvPr>
            <p:ph type="body" sz="quarter" idx="15"/>
          </p:nvPr>
        </p:nvSpPr>
        <p:spPr/>
        <p:txBody>
          <a:bodyPr/>
          <a:lstStyle/>
          <a:p>
            <a:r>
              <a:rPr lang="de-DE" dirty="0"/>
              <a:t>Eigenschaften</a:t>
            </a:r>
          </a:p>
        </p:txBody>
      </p:sp>
    </p:spTree>
    <p:custDataLst>
      <p:tags r:id="rId1"/>
    </p:custDataLst>
    <p:extLst>
      <p:ext uri="{BB962C8B-B14F-4D97-AF65-F5344CB8AC3E}">
        <p14:creationId xmlns:p14="http://schemas.microsoft.com/office/powerpoint/2010/main" val="2270520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Konventionelle Implikaturen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59</a:t>
            </a:fld>
            <a:endParaRPr lang="de-DE"/>
          </a:p>
        </p:txBody>
      </p:sp>
      <p:sp>
        <p:nvSpPr>
          <p:cNvPr id="5" name="Textplatzhalter 4"/>
          <p:cNvSpPr>
            <a:spLocks noGrp="1"/>
          </p:cNvSpPr>
          <p:nvPr>
            <p:ph type="body" sz="quarter" idx="14"/>
          </p:nvPr>
        </p:nvSpPr>
        <p:spPr/>
        <p:txBody>
          <a:bodyPr/>
          <a:lstStyle/>
          <a:p>
            <a:pPr marL="0" indent="0">
              <a:buNone/>
            </a:pPr>
            <a:r>
              <a:rPr lang="de-DE" b="1" dirty="0"/>
              <a:t>Konventionelle</a:t>
            </a:r>
            <a:r>
              <a:rPr lang="de-DE" dirty="0"/>
              <a:t> Implikaturen…</a:t>
            </a:r>
          </a:p>
          <a:p>
            <a:r>
              <a:rPr lang="de-DE" dirty="0"/>
              <a:t>sind </a:t>
            </a:r>
            <a:r>
              <a:rPr lang="de-DE" dirty="0">
                <a:solidFill>
                  <a:schemeClr val="tx2"/>
                </a:solidFill>
              </a:rPr>
              <a:t>nicht-tilgbar</a:t>
            </a:r>
          </a:p>
          <a:p>
            <a:r>
              <a:rPr lang="de-DE" dirty="0"/>
              <a:t>sind </a:t>
            </a:r>
            <a:r>
              <a:rPr lang="de-DE" dirty="0">
                <a:solidFill>
                  <a:schemeClr val="tx2"/>
                </a:solidFill>
              </a:rPr>
              <a:t>abtrennbar</a:t>
            </a:r>
          </a:p>
          <a:p>
            <a:r>
              <a:rPr lang="de-DE" dirty="0"/>
              <a:t>sind durch </a:t>
            </a:r>
            <a:r>
              <a:rPr lang="de-DE" dirty="0">
                <a:solidFill>
                  <a:schemeClr val="tx2"/>
                </a:solidFill>
              </a:rPr>
              <a:t>Konventionen</a:t>
            </a:r>
            <a:r>
              <a:rPr lang="de-DE" dirty="0"/>
              <a:t> vorgegeben</a:t>
            </a:r>
          </a:p>
          <a:p>
            <a:r>
              <a:rPr lang="de-DE" dirty="0"/>
              <a:t>sind in ihrem Gehalt oder ihrer Bedeutung relativ </a:t>
            </a:r>
            <a:r>
              <a:rPr lang="de-DE" dirty="0">
                <a:solidFill>
                  <a:schemeClr val="tx2"/>
                </a:solidFill>
              </a:rPr>
              <a:t>festgelegt</a:t>
            </a:r>
          </a:p>
          <a:p>
            <a:r>
              <a:rPr lang="de-DE" dirty="0">
                <a:solidFill>
                  <a:schemeClr val="tx2"/>
                </a:solidFill>
              </a:rPr>
              <a:t>keine universale Tendenz</a:t>
            </a:r>
            <a:r>
              <a:rPr lang="de-DE" dirty="0"/>
              <a:t>, Ausdrücken dieselben konventionellen Implikaturen zuzuweisen</a:t>
            </a:r>
          </a:p>
          <a:p>
            <a:endParaRPr lang="de-DE" dirty="0"/>
          </a:p>
        </p:txBody>
      </p:sp>
      <p:sp>
        <p:nvSpPr>
          <p:cNvPr id="6" name="Textplatzhalter 5"/>
          <p:cNvSpPr>
            <a:spLocks noGrp="1"/>
          </p:cNvSpPr>
          <p:nvPr>
            <p:ph type="body" sz="quarter" idx="15"/>
          </p:nvPr>
        </p:nvSpPr>
        <p:spPr/>
        <p:txBody>
          <a:bodyPr/>
          <a:lstStyle/>
          <a:p>
            <a:r>
              <a:rPr lang="de-DE" dirty="0"/>
              <a:t>Eigenschaften</a:t>
            </a:r>
          </a:p>
        </p:txBody>
      </p:sp>
    </p:spTree>
    <p:custDataLst>
      <p:tags r:id="rId1"/>
    </p:custDataLst>
    <p:extLst>
      <p:ext uri="{BB962C8B-B14F-4D97-AF65-F5344CB8AC3E}">
        <p14:creationId xmlns:p14="http://schemas.microsoft.com/office/powerpoint/2010/main" val="281193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Konversationsmaximen und Implikaturen</a:t>
            </a:r>
          </a:p>
        </p:txBody>
      </p:sp>
      <p:sp>
        <p:nvSpPr>
          <p:cNvPr id="3" name="Fußzeilenplatzhalter 2"/>
          <p:cNvSpPr>
            <a:spLocks noGrp="1"/>
          </p:cNvSpPr>
          <p:nvPr>
            <p:ph type="ftr" sz="quarter" idx="11"/>
          </p:nvPr>
        </p:nvSpPr>
        <p:spPr/>
        <p:txBody>
          <a:bodyPr/>
          <a:lstStyle/>
          <a:p>
            <a:pPr>
              <a:defRPr/>
            </a:pPr>
            <a:endParaRPr lang="de-DE" dirty="0"/>
          </a:p>
        </p:txBody>
      </p:sp>
      <p:sp>
        <p:nvSpPr>
          <p:cNvPr id="4" name="Foliennummernplatzhalter 3"/>
          <p:cNvSpPr>
            <a:spLocks noGrp="1"/>
          </p:cNvSpPr>
          <p:nvPr>
            <p:ph type="sldNum" sz="quarter" idx="12"/>
          </p:nvPr>
        </p:nvSpPr>
        <p:spPr/>
        <p:txBody>
          <a:bodyPr/>
          <a:lstStyle/>
          <a:p>
            <a:pPr>
              <a:defRPr/>
            </a:pPr>
            <a:fld id="{9D195BCC-3514-4B1B-9C18-24F3D67EC549}" type="slidenum">
              <a:rPr lang="de-DE" smtClean="0"/>
              <a:t>6</a:t>
            </a:fld>
            <a:endParaRPr lang="de-DE" dirty="0"/>
          </a:p>
        </p:txBody>
      </p:sp>
      <p:sp>
        <p:nvSpPr>
          <p:cNvPr id="5" name="Textplatzhalter 4"/>
          <p:cNvSpPr>
            <a:spLocks noGrp="1"/>
          </p:cNvSpPr>
          <p:nvPr>
            <p:ph type="body" sz="quarter" idx="14"/>
          </p:nvPr>
        </p:nvSpPr>
        <p:spPr/>
        <p:txBody>
          <a:bodyPr/>
          <a:lstStyle/>
          <a:p>
            <a:pPr marL="457200" indent="-457200">
              <a:buFont typeface="+mj-lt"/>
              <a:buAutoNum type="arabicPeriod"/>
            </a:pPr>
            <a:endParaRPr lang="de-DE" dirty="0"/>
          </a:p>
          <a:p>
            <a:pPr marL="457200" indent="-457200">
              <a:buFont typeface="+mj-lt"/>
              <a:buAutoNum type="arabicPeriod"/>
            </a:pPr>
            <a:r>
              <a:rPr lang="de-DE" dirty="0"/>
              <a:t>what is said</a:t>
            </a:r>
          </a:p>
          <a:p>
            <a:pPr marL="457200" indent="-457200">
              <a:buFont typeface="+mj-lt"/>
              <a:buAutoNum type="arabicPeriod"/>
            </a:pPr>
            <a:endParaRPr lang="de-DE" dirty="0"/>
          </a:p>
          <a:p>
            <a:pPr marL="457200" indent="-457200">
              <a:buFont typeface="+mj-lt"/>
              <a:buAutoNum type="arabicPeriod"/>
            </a:pPr>
            <a:endParaRPr lang="de-DE" dirty="0"/>
          </a:p>
          <a:p>
            <a:pPr marL="457200" indent="-457200">
              <a:buFont typeface="+mj-lt"/>
              <a:buAutoNum type="arabicPeriod"/>
            </a:pPr>
            <a:r>
              <a:rPr lang="de-DE" dirty="0"/>
              <a:t>what is implicated</a:t>
            </a:r>
          </a:p>
        </p:txBody>
      </p:sp>
      <p:sp>
        <p:nvSpPr>
          <p:cNvPr id="6" name="Textplatzhalter 5"/>
          <p:cNvSpPr>
            <a:spLocks noGrp="1"/>
          </p:cNvSpPr>
          <p:nvPr>
            <p:ph type="body" sz="quarter" idx="15"/>
          </p:nvPr>
        </p:nvSpPr>
        <p:spPr/>
        <p:txBody>
          <a:bodyPr/>
          <a:lstStyle/>
          <a:p>
            <a:r>
              <a:rPr lang="de-DE" dirty="0"/>
              <a:t>Zwei Ebenen einer sprachlichen Äußerung (Grice)</a:t>
            </a:r>
          </a:p>
        </p:txBody>
      </p:sp>
      <p:sp>
        <p:nvSpPr>
          <p:cNvPr id="7" name="Rechteck: abgerundete Ecken 8">
            <a:extLst>
              <a:ext uri="{FF2B5EF4-FFF2-40B4-BE49-F238E27FC236}">
                <a16:creationId xmlns:a16="http://schemas.microsoft.com/office/drawing/2014/main" id="{4E78C2C3-7768-45F0-87F9-9B41FF648908}"/>
              </a:ext>
            </a:extLst>
          </p:cNvPr>
          <p:cNvSpPr/>
          <p:nvPr/>
        </p:nvSpPr>
        <p:spPr bwMode="auto">
          <a:xfrm>
            <a:off x="3203848" y="1933160"/>
            <a:ext cx="4320480" cy="4977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Ich hatte Hunger!</a:t>
            </a:r>
          </a:p>
        </p:txBody>
      </p:sp>
      <p:sp>
        <p:nvSpPr>
          <p:cNvPr id="8" name="Rechteck: abgerundete Ecken 9">
            <a:extLst>
              <a:ext uri="{FF2B5EF4-FFF2-40B4-BE49-F238E27FC236}">
                <a16:creationId xmlns:a16="http://schemas.microsoft.com/office/drawing/2014/main" id="{4D1A9F52-CC2B-49D3-B489-069CD6298486}"/>
              </a:ext>
            </a:extLst>
          </p:cNvPr>
          <p:cNvSpPr/>
          <p:nvPr/>
        </p:nvSpPr>
        <p:spPr bwMode="auto">
          <a:xfrm>
            <a:off x="2771800" y="3799061"/>
            <a:ext cx="4752528" cy="4977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‚Ich habe dein Essen aufgegessen.‘</a:t>
            </a:r>
          </a:p>
        </p:txBody>
      </p:sp>
    </p:spTree>
    <p:custDataLst>
      <p:tags r:id="rId1"/>
    </p:custDataLst>
    <p:extLst>
      <p:ext uri="{BB962C8B-B14F-4D97-AF65-F5344CB8AC3E}">
        <p14:creationId xmlns:p14="http://schemas.microsoft.com/office/powerpoint/2010/main" val="2091421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0EEC-E57F-6E4E-8530-409237528FC8}"/>
              </a:ext>
            </a:extLst>
          </p:cNvPr>
          <p:cNvSpPr>
            <a:spLocks noGrp="1"/>
          </p:cNvSpPr>
          <p:nvPr>
            <p:ph type="title"/>
          </p:nvPr>
        </p:nvSpPr>
        <p:spPr/>
        <p:txBody>
          <a:bodyPr/>
          <a:lstStyle/>
          <a:p>
            <a:r>
              <a:rPr lang="en-DE"/>
              <a:t>Semantik und Pragmatik</a:t>
            </a:r>
          </a:p>
        </p:txBody>
      </p:sp>
      <p:sp>
        <p:nvSpPr>
          <p:cNvPr id="3" name="Footer Placeholder 2">
            <a:extLst>
              <a:ext uri="{FF2B5EF4-FFF2-40B4-BE49-F238E27FC236}">
                <a16:creationId xmlns:a16="http://schemas.microsoft.com/office/drawing/2014/main" id="{5D89ADDF-6EB8-AE40-81A6-16F244DF4F1E}"/>
              </a:ext>
            </a:extLst>
          </p:cNvPr>
          <p:cNvSpPr>
            <a:spLocks noGrp="1"/>
          </p:cNvSpPr>
          <p:nvPr>
            <p:ph type="ftr" sz="quarter" idx="11"/>
          </p:nvPr>
        </p:nvSpPr>
        <p:spPr/>
        <p:txBody>
          <a:bodyPr/>
          <a:lstStyle/>
          <a:p>
            <a:r>
              <a:rPr lang="de-DE"/>
              <a:t>(Saaed 2015)</a:t>
            </a:r>
          </a:p>
        </p:txBody>
      </p:sp>
      <p:sp>
        <p:nvSpPr>
          <p:cNvPr id="4" name="Slide Number Placeholder 3">
            <a:extLst>
              <a:ext uri="{FF2B5EF4-FFF2-40B4-BE49-F238E27FC236}">
                <a16:creationId xmlns:a16="http://schemas.microsoft.com/office/drawing/2014/main" id="{E8861AC7-2674-D44C-9625-E15B20760FE3}"/>
              </a:ext>
            </a:extLst>
          </p:cNvPr>
          <p:cNvSpPr>
            <a:spLocks noGrp="1"/>
          </p:cNvSpPr>
          <p:nvPr>
            <p:ph type="sldNum" sz="quarter" idx="12"/>
          </p:nvPr>
        </p:nvSpPr>
        <p:spPr/>
        <p:txBody>
          <a:bodyPr/>
          <a:lstStyle/>
          <a:p>
            <a:fld id="{9D195BCC-3514-4B1B-9C18-24F3D67EC549}" type="slidenum">
              <a:rPr lang="de-DE" smtClean="0"/>
              <a:t>60</a:t>
            </a:fld>
            <a:endParaRPr lang="de-DE"/>
          </a:p>
        </p:txBody>
      </p:sp>
      <p:sp>
        <p:nvSpPr>
          <p:cNvPr id="5" name="Text Placeholder 4">
            <a:extLst>
              <a:ext uri="{FF2B5EF4-FFF2-40B4-BE49-F238E27FC236}">
                <a16:creationId xmlns:a16="http://schemas.microsoft.com/office/drawing/2014/main" id="{8E830813-AD98-FE4E-BDA4-93423ACB831C}"/>
              </a:ext>
            </a:extLst>
          </p:cNvPr>
          <p:cNvSpPr>
            <a:spLocks noGrp="1"/>
          </p:cNvSpPr>
          <p:nvPr>
            <p:ph type="body" sz="quarter" idx="14"/>
          </p:nvPr>
        </p:nvSpPr>
        <p:spPr/>
        <p:txBody>
          <a:bodyPr/>
          <a:lstStyle/>
          <a:p>
            <a:r>
              <a:rPr lang="en-DE"/>
              <a:t>Laurence Horn (z.B. 1984) überführt Gricesche Maximen in zwei einfache Prinzipien:</a:t>
            </a:r>
          </a:p>
          <a:p>
            <a:endParaRPr lang="en-DE"/>
          </a:p>
          <a:p>
            <a:endParaRPr lang="en-DE"/>
          </a:p>
          <a:p>
            <a:r>
              <a:rPr lang="en-DE">
                <a:solidFill>
                  <a:srgbClr val="0070C0"/>
                </a:solidFill>
              </a:rPr>
              <a:t>Q-Prinzip</a:t>
            </a:r>
            <a:r>
              <a:rPr lang="en-DE"/>
              <a:t>: Mache deinen Beitrag ausreichend informativ (</a:t>
            </a:r>
            <a:r>
              <a:rPr lang="en-DE" i="1"/>
              <a:t>sufficient</a:t>
            </a:r>
            <a:r>
              <a:rPr lang="en-DE"/>
              <a:t>); sage so viel wie du kannst (soweit es das R-Prinzip erfordert)</a:t>
            </a:r>
          </a:p>
          <a:p>
            <a:r>
              <a:rPr lang="en-DE">
                <a:solidFill>
                  <a:srgbClr val="0070C0"/>
                </a:solidFill>
              </a:rPr>
              <a:t>R-Prinzip</a:t>
            </a:r>
            <a:r>
              <a:rPr lang="en-DE"/>
              <a:t>: Mache deinen Beitrag notwendig; sage nicht mehr, als du sagen musst (in Anbetracht des Q-Prinzips)</a:t>
            </a:r>
          </a:p>
        </p:txBody>
      </p:sp>
      <p:sp>
        <p:nvSpPr>
          <p:cNvPr id="6" name="Text Placeholder 5">
            <a:extLst>
              <a:ext uri="{FF2B5EF4-FFF2-40B4-BE49-F238E27FC236}">
                <a16:creationId xmlns:a16="http://schemas.microsoft.com/office/drawing/2014/main" id="{5330A31B-4A37-CC4D-A986-360863B64B5F}"/>
              </a:ext>
            </a:extLst>
          </p:cNvPr>
          <p:cNvSpPr>
            <a:spLocks noGrp="1"/>
          </p:cNvSpPr>
          <p:nvPr>
            <p:ph type="body" sz="quarter" idx="15"/>
          </p:nvPr>
        </p:nvSpPr>
        <p:spPr/>
        <p:txBody>
          <a:bodyPr/>
          <a:lstStyle/>
          <a:p>
            <a:r>
              <a:rPr lang="en-DE"/>
              <a:t>Kontextualismus: Neo-Griceanische Ansätze</a:t>
            </a:r>
          </a:p>
        </p:txBody>
      </p:sp>
      <p:sp>
        <p:nvSpPr>
          <p:cNvPr id="7" name="Rounded Rectangular Callout 6">
            <a:extLst>
              <a:ext uri="{FF2B5EF4-FFF2-40B4-BE49-F238E27FC236}">
                <a16:creationId xmlns:a16="http://schemas.microsoft.com/office/drawing/2014/main" id="{1498027C-48D0-1146-A99C-62BDF677AAE3}"/>
              </a:ext>
            </a:extLst>
          </p:cNvPr>
          <p:cNvSpPr/>
          <p:nvPr/>
        </p:nvSpPr>
        <p:spPr>
          <a:xfrm>
            <a:off x="1475656" y="2286893"/>
            <a:ext cx="2736304" cy="504056"/>
          </a:xfrm>
          <a:prstGeom prst="wedgeRoundRectCallout">
            <a:avLst>
              <a:gd name="adj1" fmla="val -70709"/>
              <a:gd name="adj2" fmla="val 65208"/>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latin typeface="Ink Free" panose="03080402000500000000" pitchFamily="66" charset="0"/>
              </a:rPr>
              <a:t>Qualität/Quantität</a:t>
            </a:r>
          </a:p>
        </p:txBody>
      </p:sp>
      <p:sp>
        <p:nvSpPr>
          <p:cNvPr id="8" name="Rounded Rectangular Callout 7">
            <a:extLst>
              <a:ext uri="{FF2B5EF4-FFF2-40B4-BE49-F238E27FC236}">
                <a16:creationId xmlns:a16="http://schemas.microsoft.com/office/drawing/2014/main" id="{935653EA-722A-1A46-BDAB-8D029BE60467}"/>
              </a:ext>
            </a:extLst>
          </p:cNvPr>
          <p:cNvSpPr/>
          <p:nvPr/>
        </p:nvSpPr>
        <p:spPr>
          <a:xfrm>
            <a:off x="1475656" y="4314884"/>
            <a:ext cx="2736304" cy="504056"/>
          </a:xfrm>
          <a:prstGeom prst="wedgeRoundRectCallout">
            <a:avLst>
              <a:gd name="adj1" fmla="val -68714"/>
              <a:gd name="adj2" fmla="val -83709"/>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latin typeface="Ink Free" panose="03080402000500000000" pitchFamily="66" charset="0"/>
              </a:rPr>
              <a:t>Relevanz</a:t>
            </a:r>
          </a:p>
        </p:txBody>
      </p:sp>
    </p:spTree>
    <p:extLst>
      <p:ext uri="{BB962C8B-B14F-4D97-AF65-F5344CB8AC3E}">
        <p14:creationId xmlns:p14="http://schemas.microsoft.com/office/powerpoint/2010/main" val="199840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a:xfrm>
            <a:off x="526594" y="1206773"/>
            <a:ext cx="8100956" cy="3423465"/>
          </a:xfrm>
        </p:spPr>
        <p:txBody>
          <a:bodyPr/>
          <a:lstStyle/>
          <a:p>
            <a:r>
              <a:rPr lang="de-DE" b="1">
                <a:solidFill>
                  <a:schemeClr val="accent1">
                    <a:lumMod val="75000"/>
                  </a:schemeClr>
                </a:solidFill>
              </a:rPr>
              <a:t>Q heuristic (Quantity / Quality)</a:t>
            </a:r>
          </a:p>
          <a:p>
            <a:pPr lvl="1"/>
            <a:r>
              <a:rPr lang="de-DE"/>
              <a:t>What isn‘t said, isn‘t</a:t>
            </a:r>
          </a:p>
          <a:p>
            <a:pPr marL="343311" lvl="1" indent="0">
              <a:buNone/>
            </a:pPr>
            <a:endParaRPr lang="de-DE"/>
          </a:p>
          <a:p>
            <a:pPr marL="343311" lvl="1" indent="0">
              <a:buNone/>
            </a:pPr>
            <a:r>
              <a:rPr lang="de-DE"/>
              <a:t>z.B. </a:t>
            </a:r>
            <a:r>
              <a:rPr lang="de-DE" i="1"/>
              <a:t>Auf der roten Pyramide liegt ein blauer Würfel.</a:t>
            </a:r>
          </a:p>
          <a:p>
            <a:pPr marL="901193" lvl="2" indent="-257484">
              <a:buFont typeface="Wingdings"/>
              <a:buChar char="à"/>
            </a:pPr>
            <a:r>
              <a:rPr lang="de-DE"/>
              <a:t>Auf der roten Pyramide liegt kein gelbes Dreieck.</a:t>
            </a:r>
          </a:p>
          <a:p>
            <a:pPr marL="901193" lvl="2" indent="-257484">
              <a:buFont typeface="Wingdings"/>
              <a:buChar char="à"/>
            </a:pPr>
            <a:r>
              <a:rPr lang="de-DE"/>
              <a:t>Der blaue Würfel liegt nicht auf einem gelben Quader.</a:t>
            </a:r>
          </a:p>
          <a:p>
            <a:pPr marL="600795" lvl="1" indent="-257484">
              <a:buFont typeface="Wingdings"/>
              <a:buChar char="à"/>
            </a:pPr>
            <a:endParaRPr lang="de-DE"/>
          </a:p>
          <a:p>
            <a:pPr lvl="1"/>
            <a:r>
              <a:rPr lang="de-DE"/>
              <a:t>Prinzip ist kontextuell beschränkt</a:t>
            </a:r>
          </a:p>
        </p:txBody>
      </p:sp>
    </p:spTree>
    <p:extLst>
      <p:ext uri="{BB962C8B-B14F-4D97-AF65-F5344CB8AC3E}">
        <p14:creationId xmlns:p14="http://schemas.microsoft.com/office/powerpoint/2010/main" val="69144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p:txBody>
          <a:bodyPr/>
          <a:lstStyle/>
          <a:p>
            <a:r>
              <a:rPr lang="de-DE" b="1">
                <a:solidFill>
                  <a:schemeClr val="accent1">
                    <a:lumMod val="75000"/>
                  </a:schemeClr>
                </a:solidFill>
              </a:rPr>
              <a:t>I heuristic (Informativeness)</a:t>
            </a:r>
          </a:p>
          <a:p>
            <a:pPr lvl="1"/>
            <a:r>
              <a:rPr lang="en-US"/>
              <a:t>What is simply described is stereotypically exemplified</a:t>
            </a:r>
          </a:p>
          <a:p>
            <a:pPr lvl="1"/>
            <a:endParaRPr lang="de-DE"/>
          </a:p>
          <a:p>
            <a:pPr marL="343311" lvl="1" indent="0">
              <a:buNone/>
            </a:pPr>
            <a:r>
              <a:rPr lang="de-DE"/>
              <a:t>z.B. </a:t>
            </a:r>
            <a:r>
              <a:rPr lang="de-DE" i="1"/>
              <a:t>Auf der roten Pyramide liegt ein blauer Würfel.</a:t>
            </a:r>
          </a:p>
          <a:p>
            <a:pPr marL="643709" lvl="2" indent="0">
              <a:buNone/>
            </a:pPr>
            <a:endParaRPr lang="de-DE"/>
          </a:p>
          <a:p>
            <a:pPr marL="600795" lvl="1" indent="-257484">
              <a:buFont typeface="Wingdings"/>
              <a:buChar char="à"/>
            </a:pPr>
            <a:endParaRPr lang="de-DE"/>
          </a:p>
        </p:txBody>
      </p:sp>
      <p:pic>
        <p:nvPicPr>
          <p:cNvPr id="1026" name="Picture 2" descr="http://thumbs.dreamstime.com/t/rote-pyramide-9527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875" y="3331943"/>
            <a:ext cx="1716617" cy="1144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humbs.dreamstime.com/t/blauer-w%C3%BCrfel-475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291" y="3386015"/>
            <a:ext cx="1144411" cy="114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3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p:txBody>
          <a:bodyPr/>
          <a:lstStyle/>
          <a:p>
            <a:r>
              <a:rPr lang="de-DE" b="1">
                <a:solidFill>
                  <a:schemeClr val="accent1">
                    <a:lumMod val="75000"/>
                  </a:schemeClr>
                </a:solidFill>
              </a:rPr>
              <a:t>M heuristic (Markedness)</a:t>
            </a:r>
          </a:p>
          <a:p>
            <a:pPr lvl="1"/>
            <a:r>
              <a:rPr lang="en-US"/>
              <a:t>What's said in an abnormal way, isn't normal; or Marked message indicates marked situation</a:t>
            </a:r>
            <a:endParaRPr lang="de-DE"/>
          </a:p>
          <a:p>
            <a:pPr marL="343311" lvl="1" indent="0">
              <a:buNone/>
            </a:pPr>
            <a:r>
              <a:rPr lang="de-DE"/>
              <a:t>z.B. </a:t>
            </a:r>
            <a:r>
              <a:rPr lang="de-DE" i="1"/>
              <a:t>Das blaue würfelähnliche Objekt liegt unsicher auf der roten Pyramide.</a:t>
            </a:r>
          </a:p>
          <a:p>
            <a:pPr marL="901193" lvl="2" indent="-257484">
              <a:buFont typeface="Wingdings"/>
              <a:buChar char="à"/>
            </a:pPr>
            <a:r>
              <a:rPr lang="de-DE">
                <a:sym typeface="Wingdings" panose="05000000000000000000" pitchFamily="2" charset="2"/>
              </a:rPr>
              <a:t>Das blaue Objekt ist kein prototypischer Würfel</a:t>
            </a:r>
          </a:p>
          <a:p>
            <a:pPr marL="901193" lvl="2" indent="-257484">
              <a:buFont typeface="Wingdings"/>
              <a:buChar char="à"/>
            </a:pPr>
            <a:r>
              <a:rPr lang="de-DE">
                <a:sym typeface="Wingdings" panose="05000000000000000000" pitchFamily="2" charset="2"/>
              </a:rPr>
              <a:t>Das Objekt liegt nicht an einer stabilen Position (und droht herunterzufallen).</a:t>
            </a:r>
            <a:endParaRPr lang="de-DE"/>
          </a:p>
          <a:p>
            <a:pPr marL="600795" lvl="1" indent="-257484">
              <a:buFont typeface="Wingdings"/>
              <a:buChar char="à"/>
            </a:pPr>
            <a:endParaRPr lang="de-DE"/>
          </a:p>
        </p:txBody>
      </p:sp>
    </p:spTree>
    <p:extLst>
      <p:ext uri="{BB962C8B-B14F-4D97-AF65-F5344CB8AC3E}">
        <p14:creationId xmlns:p14="http://schemas.microsoft.com/office/powerpoint/2010/main" val="5949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p:txBody>
          <a:bodyPr/>
          <a:lstStyle/>
          <a:p>
            <a:r>
              <a:rPr lang="de-DE" b="1">
                <a:solidFill>
                  <a:schemeClr val="accent1">
                    <a:lumMod val="75000"/>
                  </a:schemeClr>
                </a:solidFill>
              </a:rPr>
              <a:t>M heuristic (Markedness)</a:t>
            </a:r>
          </a:p>
          <a:p>
            <a:pPr marL="600795" lvl="1" indent="-257484">
              <a:buFont typeface="Wingdings"/>
              <a:buChar char="à"/>
            </a:pPr>
            <a:endParaRPr lang="de-DE"/>
          </a:p>
        </p:txBody>
      </p:sp>
    </p:spTree>
    <p:extLst>
      <p:ext uri="{BB962C8B-B14F-4D97-AF65-F5344CB8AC3E}">
        <p14:creationId xmlns:p14="http://schemas.microsoft.com/office/powerpoint/2010/main" val="12451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a:xfrm>
            <a:off x="1489858" y="2499376"/>
            <a:ext cx="6179820" cy="778494"/>
          </a:xfrm>
        </p:spPr>
        <p:txBody>
          <a:bodyPr/>
          <a:lstStyle/>
          <a:p>
            <a:r>
              <a:rPr lang="de-DE" b="1">
                <a:solidFill>
                  <a:schemeClr val="accent1">
                    <a:lumMod val="75000"/>
                  </a:schemeClr>
                </a:solidFill>
              </a:rPr>
              <a:t>M heuristic (Markedness)</a:t>
            </a:r>
          </a:p>
          <a:p>
            <a:pPr marL="600795" lvl="1" indent="-257484">
              <a:buFont typeface="Wingdings"/>
              <a:buChar char="à"/>
            </a:pPr>
            <a:endParaRPr lang="de-DE"/>
          </a:p>
        </p:txBody>
      </p:sp>
      <p:sp>
        <p:nvSpPr>
          <p:cNvPr id="4" name="Inhaltsplatzhalter 2"/>
          <p:cNvSpPr txBox="1">
            <a:spLocks/>
          </p:cNvSpPr>
          <p:nvPr/>
        </p:nvSpPr>
        <p:spPr>
          <a:xfrm>
            <a:off x="1489858" y="127718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Q heuristic (Quantity)</a:t>
            </a:r>
          </a:p>
          <a:p>
            <a:pPr marL="600795" lvl="1" indent="-257484">
              <a:buFont typeface="Wingdings"/>
              <a:buChar char="à"/>
            </a:pPr>
            <a:endParaRPr lang="de-DE" sz="2103"/>
          </a:p>
        </p:txBody>
      </p:sp>
      <p:sp>
        <p:nvSpPr>
          <p:cNvPr id="5" name="Inhaltsplatzhalter 2"/>
          <p:cNvSpPr txBox="1">
            <a:spLocks/>
          </p:cNvSpPr>
          <p:nvPr/>
        </p:nvSpPr>
        <p:spPr>
          <a:xfrm>
            <a:off x="1489858" y="371045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I heuristic (Informativeness)</a:t>
            </a:r>
          </a:p>
          <a:p>
            <a:pPr marL="600795" lvl="1" indent="-257484">
              <a:buFont typeface="Wingdings"/>
              <a:buChar char="à"/>
            </a:pPr>
            <a:endParaRPr lang="de-DE" sz="2103"/>
          </a:p>
        </p:txBody>
      </p:sp>
      <p:sp>
        <p:nvSpPr>
          <p:cNvPr id="6" name="Textfeld 5"/>
          <p:cNvSpPr txBox="1"/>
          <p:nvPr/>
        </p:nvSpPr>
        <p:spPr>
          <a:xfrm>
            <a:off x="2625384" y="1789890"/>
            <a:ext cx="1622180" cy="554639"/>
          </a:xfrm>
          <a:prstGeom prst="rect">
            <a:avLst/>
          </a:prstGeom>
          <a:noFill/>
        </p:spPr>
        <p:txBody>
          <a:bodyPr wrap="square" rtlCol="0">
            <a:spAutoFit/>
          </a:bodyPr>
          <a:lstStyle/>
          <a:p>
            <a:r>
              <a:rPr lang="de-DE" sz="3004"/>
              <a:t>&gt;</a:t>
            </a:r>
          </a:p>
        </p:txBody>
      </p:sp>
      <p:sp>
        <p:nvSpPr>
          <p:cNvPr id="7" name="Textfeld 6"/>
          <p:cNvSpPr txBox="1"/>
          <p:nvPr/>
        </p:nvSpPr>
        <p:spPr>
          <a:xfrm>
            <a:off x="2625384" y="3061579"/>
            <a:ext cx="1622180" cy="554639"/>
          </a:xfrm>
          <a:prstGeom prst="rect">
            <a:avLst/>
          </a:prstGeom>
          <a:noFill/>
        </p:spPr>
        <p:txBody>
          <a:bodyPr wrap="square" rtlCol="0">
            <a:spAutoFit/>
          </a:bodyPr>
          <a:lstStyle/>
          <a:p>
            <a:r>
              <a:rPr lang="de-DE" sz="3004"/>
              <a:t>&gt;</a:t>
            </a:r>
          </a:p>
        </p:txBody>
      </p:sp>
      <p:pic>
        <p:nvPicPr>
          <p:cNvPr id="8" name="Picture 2" descr="http://thumbs.dreamstime.com/t/rote-pyramide-9527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061" y="3307046"/>
            <a:ext cx="1716617" cy="11444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thumbs.dreamstime.com/t/blauer-w%C3%BCrfel-47505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708" y="3020943"/>
            <a:ext cx="572206" cy="57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1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a:xfrm>
            <a:off x="1489858" y="2499376"/>
            <a:ext cx="6179820" cy="778494"/>
          </a:xfrm>
        </p:spPr>
        <p:txBody>
          <a:bodyPr/>
          <a:lstStyle/>
          <a:p>
            <a:r>
              <a:rPr lang="de-DE" b="1">
                <a:solidFill>
                  <a:schemeClr val="accent1">
                    <a:lumMod val="75000"/>
                  </a:schemeClr>
                </a:solidFill>
              </a:rPr>
              <a:t>M heuristic (Markedness)</a:t>
            </a:r>
          </a:p>
          <a:p>
            <a:pPr marL="600795" lvl="1" indent="-257484">
              <a:buFont typeface="Wingdings"/>
              <a:buChar char="à"/>
            </a:pPr>
            <a:endParaRPr lang="de-DE"/>
          </a:p>
        </p:txBody>
      </p:sp>
      <p:sp>
        <p:nvSpPr>
          <p:cNvPr id="4" name="Inhaltsplatzhalter 2"/>
          <p:cNvSpPr txBox="1">
            <a:spLocks/>
          </p:cNvSpPr>
          <p:nvPr/>
        </p:nvSpPr>
        <p:spPr>
          <a:xfrm>
            <a:off x="1489858" y="127718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Q heuristic (Quantity)</a:t>
            </a:r>
          </a:p>
          <a:p>
            <a:pPr marL="600795" lvl="1" indent="-257484">
              <a:buFont typeface="Wingdings"/>
              <a:buChar char="à"/>
            </a:pPr>
            <a:endParaRPr lang="de-DE" sz="2103"/>
          </a:p>
        </p:txBody>
      </p:sp>
      <p:sp>
        <p:nvSpPr>
          <p:cNvPr id="5" name="Inhaltsplatzhalter 2"/>
          <p:cNvSpPr txBox="1">
            <a:spLocks/>
          </p:cNvSpPr>
          <p:nvPr/>
        </p:nvSpPr>
        <p:spPr>
          <a:xfrm>
            <a:off x="1489858" y="371045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I heuristic (Informativeness)</a:t>
            </a:r>
          </a:p>
          <a:p>
            <a:pPr marL="600795" lvl="1" indent="-257484">
              <a:buFont typeface="Wingdings"/>
              <a:buChar char="à"/>
            </a:pPr>
            <a:endParaRPr lang="de-DE" sz="2103"/>
          </a:p>
        </p:txBody>
      </p:sp>
      <p:sp>
        <p:nvSpPr>
          <p:cNvPr id="6" name="Textfeld 5"/>
          <p:cNvSpPr txBox="1"/>
          <p:nvPr/>
        </p:nvSpPr>
        <p:spPr>
          <a:xfrm>
            <a:off x="2625384" y="1789890"/>
            <a:ext cx="1622180" cy="554639"/>
          </a:xfrm>
          <a:prstGeom prst="rect">
            <a:avLst/>
          </a:prstGeom>
          <a:noFill/>
        </p:spPr>
        <p:txBody>
          <a:bodyPr wrap="square" rtlCol="0">
            <a:spAutoFit/>
          </a:bodyPr>
          <a:lstStyle/>
          <a:p>
            <a:r>
              <a:rPr lang="de-DE" sz="3004"/>
              <a:t>&gt;</a:t>
            </a:r>
          </a:p>
        </p:txBody>
      </p:sp>
      <p:sp>
        <p:nvSpPr>
          <p:cNvPr id="7" name="Textfeld 6"/>
          <p:cNvSpPr txBox="1"/>
          <p:nvPr/>
        </p:nvSpPr>
        <p:spPr>
          <a:xfrm>
            <a:off x="2625384" y="3061579"/>
            <a:ext cx="1622180" cy="554639"/>
          </a:xfrm>
          <a:prstGeom prst="rect">
            <a:avLst/>
          </a:prstGeom>
          <a:noFill/>
        </p:spPr>
        <p:txBody>
          <a:bodyPr wrap="square" rtlCol="0">
            <a:spAutoFit/>
          </a:bodyPr>
          <a:lstStyle/>
          <a:p>
            <a:r>
              <a:rPr lang="de-DE" sz="3004"/>
              <a:t>&gt;</a:t>
            </a:r>
          </a:p>
        </p:txBody>
      </p:sp>
      <p:sp>
        <p:nvSpPr>
          <p:cNvPr id="12" name="Geschweifte Klammer rechts 11"/>
          <p:cNvSpPr/>
          <p:nvPr/>
        </p:nvSpPr>
        <p:spPr>
          <a:xfrm>
            <a:off x="5220872" y="1280273"/>
            <a:ext cx="324436" cy="1892544"/>
          </a:xfrm>
          <a:prstGeom prst="rightBrac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14"/>
          </a:p>
        </p:txBody>
      </p:sp>
      <p:sp>
        <p:nvSpPr>
          <p:cNvPr id="13" name="Textfeld 12"/>
          <p:cNvSpPr txBox="1"/>
          <p:nvPr/>
        </p:nvSpPr>
        <p:spPr>
          <a:xfrm>
            <a:off x="5815671" y="1686168"/>
            <a:ext cx="2000689" cy="560538"/>
          </a:xfrm>
          <a:prstGeom prst="rect">
            <a:avLst/>
          </a:prstGeom>
          <a:noFill/>
        </p:spPr>
        <p:txBody>
          <a:bodyPr wrap="square" rtlCol="0">
            <a:spAutoFit/>
          </a:bodyPr>
          <a:lstStyle/>
          <a:p>
            <a:r>
              <a:rPr lang="de-DE" sz="1014" b="1">
                <a:solidFill>
                  <a:schemeClr val="accent1">
                    <a:lumMod val="75000"/>
                  </a:schemeClr>
                </a:solidFill>
              </a:rPr>
              <a:t>metalinguistische</a:t>
            </a:r>
            <a:r>
              <a:rPr lang="de-DE" sz="1014"/>
              <a:t> Prinzipien</a:t>
            </a:r>
          </a:p>
          <a:p>
            <a:endParaRPr lang="de-DE" sz="1014"/>
          </a:p>
          <a:p>
            <a:r>
              <a:rPr lang="de-DE" sz="1014"/>
              <a:t>essentiell </a:t>
            </a:r>
            <a:r>
              <a:rPr lang="de-DE" sz="1014" b="1">
                <a:solidFill>
                  <a:schemeClr val="accent1">
                    <a:lumMod val="75000"/>
                  </a:schemeClr>
                </a:solidFill>
              </a:rPr>
              <a:t>negative</a:t>
            </a:r>
            <a:r>
              <a:rPr lang="de-DE" sz="1014"/>
              <a:t> Inferenzen</a:t>
            </a:r>
          </a:p>
        </p:txBody>
      </p:sp>
      <p:sp>
        <p:nvSpPr>
          <p:cNvPr id="14" name="Textfeld 13"/>
          <p:cNvSpPr txBox="1"/>
          <p:nvPr/>
        </p:nvSpPr>
        <p:spPr>
          <a:xfrm>
            <a:off x="3112038" y="1789890"/>
            <a:ext cx="1946616" cy="404470"/>
          </a:xfrm>
          <a:prstGeom prst="rect">
            <a:avLst/>
          </a:prstGeom>
          <a:noFill/>
        </p:spPr>
        <p:txBody>
          <a:bodyPr wrap="square" rtlCol="0">
            <a:spAutoFit/>
          </a:bodyPr>
          <a:lstStyle/>
          <a:p>
            <a:r>
              <a:rPr lang="de-DE" sz="1014"/>
              <a:t>ähnliche </a:t>
            </a:r>
            <a:r>
              <a:rPr lang="de-DE" sz="1014" b="1">
                <a:solidFill>
                  <a:srgbClr val="00B050"/>
                </a:solidFill>
              </a:rPr>
              <a:t>Form</a:t>
            </a:r>
            <a:r>
              <a:rPr lang="de-DE" sz="1014"/>
              <a:t> -</a:t>
            </a:r>
          </a:p>
          <a:p>
            <a:r>
              <a:rPr lang="de-DE" sz="1014"/>
              <a:t>unterschiedlicher </a:t>
            </a:r>
            <a:r>
              <a:rPr lang="de-DE" sz="1014" b="1">
                <a:solidFill>
                  <a:srgbClr val="00B050"/>
                </a:solidFill>
              </a:rPr>
              <a:t>Inhalt</a:t>
            </a:r>
          </a:p>
        </p:txBody>
      </p:sp>
      <p:sp>
        <p:nvSpPr>
          <p:cNvPr id="15" name="Textfeld 14"/>
          <p:cNvSpPr txBox="1"/>
          <p:nvPr/>
        </p:nvSpPr>
        <p:spPr>
          <a:xfrm>
            <a:off x="3112038" y="3008814"/>
            <a:ext cx="1946616" cy="404470"/>
          </a:xfrm>
          <a:prstGeom prst="rect">
            <a:avLst/>
          </a:prstGeom>
          <a:noFill/>
        </p:spPr>
        <p:txBody>
          <a:bodyPr wrap="square" rtlCol="0">
            <a:spAutoFit/>
          </a:bodyPr>
          <a:lstStyle/>
          <a:p>
            <a:r>
              <a:rPr lang="de-DE" sz="1014"/>
              <a:t>ähnlicher </a:t>
            </a:r>
            <a:r>
              <a:rPr lang="de-DE" sz="1014" b="1">
                <a:solidFill>
                  <a:srgbClr val="00B050"/>
                </a:solidFill>
              </a:rPr>
              <a:t>Inhalt</a:t>
            </a:r>
            <a:r>
              <a:rPr lang="de-DE" sz="1014"/>
              <a:t> -</a:t>
            </a:r>
          </a:p>
          <a:p>
            <a:r>
              <a:rPr lang="de-DE" sz="1014"/>
              <a:t>unterschiedliche </a:t>
            </a:r>
            <a:r>
              <a:rPr lang="de-DE" sz="1014" b="1">
                <a:solidFill>
                  <a:srgbClr val="00B050"/>
                </a:solidFill>
              </a:rPr>
              <a:t>Form </a:t>
            </a:r>
          </a:p>
        </p:txBody>
      </p:sp>
    </p:spTree>
    <p:extLst>
      <p:ext uri="{BB962C8B-B14F-4D97-AF65-F5344CB8AC3E}">
        <p14:creationId xmlns:p14="http://schemas.microsoft.com/office/powerpoint/2010/main" val="40358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1000"/>
                                        <p:tgtEl>
                                          <p:spTgt spid="13">
                                            <p:txEl>
                                              <p:pRg st="0" end="0"/>
                                            </p:txEl>
                                          </p:spTgt>
                                        </p:tgtEl>
                                      </p:cBhvr>
                                    </p:animEffect>
                                    <p:anim calcmode="lin" valueType="num">
                                      <p:cBhvr>
                                        <p:cTn id="12"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1000"/>
                                        <p:tgtEl>
                                          <p:spTgt spid="13">
                                            <p:txEl>
                                              <p:pRg st="2" end="2"/>
                                            </p:txEl>
                                          </p:spTgt>
                                        </p:tgtEl>
                                      </p:cBhvr>
                                    </p:animEffect>
                                    <p:anim calcmode="lin" valueType="num">
                                      <p:cBhvr>
                                        <p:cTn id="1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703"/>
              <a:t>Levinson (2000): Presumptive Menaings</a:t>
            </a:r>
          </a:p>
        </p:txBody>
      </p:sp>
      <p:sp>
        <p:nvSpPr>
          <p:cNvPr id="3" name="Inhaltsplatzhalter 2"/>
          <p:cNvSpPr>
            <a:spLocks noGrp="1"/>
          </p:cNvSpPr>
          <p:nvPr>
            <p:ph idx="1"/>
          </p:nvPr>
        </p:nvSpPr>
        <p:spPr>
          <a:xfrm>
            <a:off x="1489858" y="2499376"/>
            <a:ext cx="6179820" cy="778494"/>
          </a:xfrm>
        </p:spPr>
        <p:txBody>
          <a:bodyPr/>
          <a:lstStyle/>
          <a:p>
            <a:r>
              <a:rPr lang="de-DE" b="1">
                <a:solidFill>
                  <a:schemeClr val="accent1">
                    <a:lumMod val="75000"/>
                  </a:schemeClr>
                </a:solidFill>
              </a:rPr>
              <a:t>M heuristic (Markedness)</a:t>
            </a:r>
          </a:p>
          <a:p>
            <a:pPr marL="600795" lvl="1" indent="-257484">
              <a:buFont typeface="Wingdings"/>
              <a:buChar char="à"/>
            </a:pPr>
            <a:endParaRPr lang="de-DE"/>
          </a:p>
        </p:txBody>
      </p:sp>
      <p:sp>
        <p:nvSpPr>
          <p:cNvPr id="4" name="Inhaltsplatzhalter 2"/>
          <p:cNvSpPr txBox="1">
            <a:spLocks/>
          </p:cNvSpPr>
          <p:nvPr/>
        </p:nvSpPr>
        <p:spPr>
          <a:xfrm>
            <a:off x="1489858" y="127718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Q heuristic (Quantity)</a:t>
            </a:r>
          </a:p>
          <a:p>
            <a:pPr marL="600795" lvl="1" indent="-257484">
              <a:buFont typeface="Wingdings"/>
              <a:buChar char="à"/>
            </a:pPr>
            <a:endParaRPr lang="de-DE" sz="2103"/>
          </a:p>
        </p:txBody>
      </p:sp>
      <p:sp>
        <p:nvSpPr>
          <p:cNvPr id="5" name="Inhaltsplatzhalter 2"/>
          <p:cNvSpPr txBox="1">
            <a:spLocks/>
          </p:cNvSpPr>
          <p:nvPr/>
        </p:nvSpPr>
        <p:spPr>
          <a:xfrm>
            <a:off x="1489858" y="3710451"/>
            <a:ext cx="6179820" cy="778494"/>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b="1">
                <a:solidFill>
                  <a:schemeClr val="accent1">
                    <a:lumMod val="75000"/>
                  </a:schemeClr>
                </a:solidFill>
              </a:rPr>
              <a:t>I heuristic (Informativeness)</a:t>
            </a:r>
          </a:p>
          <a:p>
            <a:pPr marL="600795" lvl="1" indent="-257484">
              <a:buFont typeface="Wingdings"/>
              <a:buChar char="à"/>
            </a:pPr>
            <a:endParaRPr lang="de-DE" sz="2103"/>
          </a:p>
        </p:txBody>
      </p:sp>
      <p:sp>
        <p:nvSpPr>
          <p:cNvPr id="6" name="Textfeld 5"/>
          <p:cNvSpPr txBox="1"/>
          <p:nvPr/>
        </p:nvSpPr>
        <p:spPr>
          <a:xfrm>
            <a:off x="2625384" y="1789890"/>
            <a:ext cx="1622180" cy="554639"/>
          </a:xfrm>
          <a:prstGeom prst="rect">
            <a:avLst/>
          </a:prstGeom>
          <a:noFill/>
        </p:spPr>
        <p:txBody>
          <a:bodyPr wrap="square" rtlCol="0">
            <a:spAutoFit/>
          </a:bodyPr>
          <a:lstStyle/>
          <a:p>
            <a:r>
              <a:rPr lang="de-DE" sz="3004"/>
              <a:t>&gt;</a:t>
            </a:r>
          </a:p>
        </p:txBody>
      </p:sp>
      <p:sp>
        <p:nvSpPr>
          <p:cNvPr id="7" name="Textfeld 6"/>
          <p:cNvSpPr txBox="1"/>
          <p:nvPr/>
        </p:nvSpPr>
        <p:spPr>
          <a:xfrm>
            <a:off x="2625384" y="3061579"/>
            <a:ext cx="1622180" cy="554639"/>
          </a:xfrm>
          <a:prstGeom prst="rect">
            <a:avLst/>
          </a:prstGeom>
          <a:noFill/>
        </p:spPr>
        <p:txBody>
          <a:bodyPr wrap="square" rtlCol="0">
            <a:spAutoFit/>
          </a:bodyPr>
          <a:lstStyle/>
          <a:p>
            <a:r>
              <a:rPr lang="de-DE" sz="3004"/>
              <a:t>&gt;</a:t>
            </a:r>
          </a:p>
        </p:txBody>
      </p:sp>
      <p:sp>
        <p:nvSpPr>
          <p:cNvPr id="10" name="Textfeld 9"/>
          <p:cNvSpPr txBox="1"/>
          <p:nvPr/>
        </p:nvSpPr>
        <p:spPr>
          <a:xfrm>
            <a:off x="3814982" y="1789890"/>
            <a:ext cx="4055451" cy="404470"/>
          </a:xfrm>
          <a:prstGeom prst="rect">
            <a:avLst/>
          </a:prstGeom>
          <a:noFill/>
        </p:spPr>
        <p:txBody>
          <a:bodyPr wrap="square" rtlCol="0">
            <a:spAutoFit/>
          </a:bodyPr>
          <a:lstStyle/>
          <a:p>
            <a:r>
              <a:rPr lang="de-DE" sz="1014"/>
              <a:t>Ich habe ein paar von den Keksen gegessen.</a:t>
            </a:r>
          </a:p>
          <a:p>
            <a:r>
              <a:rPr lang="de-DE" sz="1014"/>
              <a:t>+&gt; ‚Ich habe nicht alle Kekse gegessen‘</a:t>
            </a:r>
          </a:p>
        </p:txBody>
      </p:sp>
      <p:sp>
        <p:nvSpPr>
          <p:cNvPr id="9" name="Textfeld 8"/>
          <p:cNvSpPr txBox="1"/>
          <p:nvPr/>
        </p:nvSpPr>
        <p:spPr>
          <a:xfrm>
            <a:off x="3814982" y="3061579"/>
            <a:ext cx="4055451" cy="404470"/>
          </a:xfrm>
          <a:prstGeom prst="rect">
            <a:avLst/>
          </a:prstGeom>
          <a:noFill/>
        </p:spPr>
        <p:txBody>
          <a:bodyPr wrap="square" rtlCol="0">
            <a:spAutoFit/>
          </a:bodyPr>
          <a:lstStyle/>
          <a:p>
            <a:r>
              <a:rPr lang="de-DE" sz="1014"/>
              <a:t>Ich habe ein paar von den Keksen gegessen. Genauer gesagt, ich habe ALLE gegessen!</a:t>
            </a:r>
          </a:p>
        </p:txBody>
      </p:sp>
    </p:spTree>
    <p:extLst>
      <p:ext uri="{BB962C8B-B14F-4D97-AF65-F5344CB8AC3E}">
        <p14:creationId xmlns:p14="http://schemas.microsoft.com/office/powerpoint/2010/main" val="18498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pic>
        <p:nvPicPr>
          <p:cNvPr id="4" name="Grafik 3"/>
          <p:cNvPicPr>
            <a:picLocks noChangeAspect="1"/>
          </p:cNvPicPr>
          <p:nvPr/>
        </p:nvPicPr>
        <p:blipFill rotWithShape="1">
          <a:blip r:embed="rId2"/>
          <a:srcRect l="43722" t="12422" r="26947" b="7844"/>
          <a:stretch/>
        </p:blipFill>
        <p:spPr>
          <a:xfrm>
            <a:off x="3490547" y="1064541"/>
            <a:ext cx="2335139" cy="3568796"/>
          </a:xfrm>
          <a:prstGeom prst="rect">
            <a:avLst/>
          </a:prstGeom>
        </p:spPr>
      </p:pic>
    </p:spTree>
    <p:extLst>
      <p:ext uri="{BB962C8B-B14F-4D97-AF65-F5344CB8AC3E}">
        <p14:creationId xmlns:p14="http://schemas.microsoft.com/office/powerpoint/2010/main" val="3786594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sp>
        <p:nvSpPr>
          <p:cNvPr id="3" name="Inhaltsplatzhalter 2"/>
          <p:cNvSpPr>
            <a:spLocks noGrp="1"/>
          </p:cNvSpPr>
          <p:nvPr>
            <p:ph idx="1"/>
          </p:nvPr>
        </p:nvSpPr>
        <p:spPr/>
        <p:txBody>
          <a:bodyPr/>
          <a:lstStyle/>
          <a:p>
            <a:r>
              <a:rPr lang="de-DE" sz="2400"/>
              <a:t>Kommunikation ist immer inferentiell und kontextabhängig</a:t>
            </a:r>
          </a:p>
          <a:p>
            <a:r>
              <a:rPr lang="de-DE" sz="2400"/>
              <a:t>Prinzip der Relevanz: erfolgreiche Kommunikation bringt adäquate kognitive Effekte bei optimalem Kosten/Nutzen-Verhältnis hervor</a:t>
            </a:r>
          </a:p>
        </p:txBody>
      </p:sp>
    </p:spTree>
    <p:extLst>
      <p:ext uri="{BB962C8B-B14F-4D97-AF65-F5344CB8AC3E}">
        <p14:creationId xmlns:p14="http://schemas.microsoft.com/office/powerpoint/2010/main" val="266173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128D-1A8F-3A49-ACAB-17DE2B2A839D}"/>
              </a:ext>
            </a:extLst>
          </p:cNvPr>
          <p:cNvSpPr>
            <a:spLocks noGrp="1"/>
          </p:cNvSpPr>
          <p:nvPr>
            <p:ph type="title"/>
          </p:nvPr>
        </p:nvSpPr>
        <p:spPr/>
        <p:txBody>
          <a:bodyPr/>
          <a:lstStyle/>
          <a:p>
            <a:r>
              <a:rPr lang="en-DE"/>
              <a:t>Konversationsmaximen und Implikaturen</a:t>
            </a:r>
          </a:p>
        </p:txBody>
      </p:sp>
      <p:sp>
        <p:nvSpPr>
          <p:cNvPr id="3" name="Footer Placeholder 2">
            <a:extLst>
              <a:ext uri="{FF2B5EF4-FFF2-40B4-BE49-F238E27FC236}">
                <a16:creationId xmlns:a16="http://schemas.microsoft.com/office/drawing/2014/main" id="{0A647D71-388C-8543-8EF0-15726DE3BB7C}"/>
              </a:ext>
            </a:extLst>
          </p:cNvPr>
          <p:cNvSpPr>
            <a:spLocks noGrp="1"/>
          </p:cNvSpPr>
          <p:nvPr>
            <p:ph type="ftr" sz="quarter" idx="11"/>
          </p:nvPr>
        </p:nvSpPr>
        <p:spPr/>
        <p:txBody>
          <a:bodyPr/>
          <a:lstStyle/>
          <a:p>
            <a:pPr>
              <a:defRPr/>
            </a:pPr>
            <a:r>
              <a:rPr lang="de-DE" dirty="0"/>
              <a:t>(Finkbeiner 2015)</a:t>
            </a:r>
          </a:p>
        </p:txBody>
      </p:sp>
      <p:sp>
        <p:nvSpPr>
          <p:cNvPr id="4" name="Slide Number Placeholder 3">
            <a:extLst>
              <a:ext uri="{FF2B5EF4-FFF2-40B4-BE49-F238E27FC236}">
                <a16:creationId xmlns:a16="http://schemas.microsoft.com/office/drawing/2014/main" id="{01529877-9120-6245-BF5B-D3CE7A28CA4C}"/>
              </a:ext>
            </a:extLst>
          </p:cNvPr>
          <p:cNvSpPr>
            <a:spLocks noGrp="1"/>
          </p:cNvSpPr>
          <p:nvPr>
            <p:ph type="sldNum" sz="quarter" idx="12"/>
          </p:nvPr>
        </p:nvSpPr>
        <p:spPr/>
        <p:txBody>
          <a:bodyPr/>
          <a:lstStyle/>
          <a:p>
            <a:pPr>
              <a:defRPr/>
            </a:pPr>
            <a:fld id="{9D195BCC-3514-4B1B-9C18-24F3D67EC549}" type="slidenum">
              <a:rPr lang="de-DE"/>
              <a:t>7</a:t>
            </a:fld>
            <a:endParaRPr lang="de-DE" dirty="0"/>
          </a:p>
        </p:txBody>
      </p:sp>
      <p:sp>
        <p:nvSpPr>
          <p:cNvPr id="5" name="Text Placeholder 4">
            <a:extLst>
              <a:ext uri="{FF2B5EF4-FFF2-40B4-BE49-F238E27FC236}">
                <a16:creationId xmlns:a16="http://schemas.microsoft.com/office/drawing/2014/main" id="{A2C5F9AD-4A8C-EC47-ACD4-5F6518142DF2}"/>
              </a:ext>
            </a:extLst>
          </p:cNvPr>
          <p:cNvSpPr>
            <a:spLocks noGrp="1"/>
          </p:cNvSpPr>
          <p:nvPr>
            <p:ph type="body" sz="quarter" idx="14"/>
          </p:nvPr>
        </p:nvSpPr>
        <p:spPr>
          <a:xfrm>
            <a:off x="521550" y="1545752"/>
            <a:ext cx="5346594" cy="3311524"/>
          </a:xfrm>
        </p:spPr>
        <p:txBody>
          <a:bodyPr/>
          <a:lstStyle/>
          <a:p>
            <a:r>
              <a:rPr lang="en-GB" b="1"/>
              <a:t>What is said </a:t>
            </a:r>
            <a:r>
              <a:rPr lang="en-GB"/>
              <a:t>umfasst in etwa den Teil der Äußerungsbedeutung, der Wahrheitsbedingungen unterliegt. </a:t>
            </a:r>
          </a:p>
          <a:p>
            <a:endParaRPr lang="en-GB"/>
          </a:p>
          <a:p>
            <a:endParaRPr lang="en-GB"/>
          </a:p>
          <a:p>
            <a:r>
              <a:rPr lang="en-GB" b="1"/>
              <a:t>What is implicated </a:t>
            </a:r>
            <a:r>
              <a:rPr lang="en-GB"/>
              <a:t>umfasst den Teil, der nicht wahrheitsfunktional gefasst werden kann. </a:t>
            </a:r>
          </a:p>
          <a:p>
            <a:endParaRPr lang="en-DE"/>
          </a:p>
        </p:txBody>
      </p:sp>
      <p:sp>
        <p:nvSpPr>
          <p:cNvPr id="6" name="Text Placeholder 5">
            <a:extLst>
              <a:ext uri="{FF2B5EF4-FFF2-40B4-BE49-F238E27FC236}">
                <a16:creationId xmlns:a16="http://schemas.microsoft.com/office/drawing/2014/main" id="{88244080-F2D5-6A4E-B256-167B21FF3194}"/>
              </a:ext>
            </a:extLst>
          </p:cNvPr>
          <p:cNvSpPr>
            <a:spLocks noGrp="1"/>
          </p:cNvSpPr>
          <p:nvPr>
            <p:ph type="body" sz="quarter" idx="15"/>
          </p:nvPr>
        </p:nvSpPr>
        <p:spPr/>
        <p:txBody>
          <a:bodyPr/>
          <a:lstStyle/>
          <a:p>
            <a:r>
              <a:rPr lang="en-DE" i="1"/>
              <a:t>What is said</a:t>
            </a:r>
            <a:r>
              <a:rPr lang="en-DE"/>
              <a:t> vs. </a:t>
            </a:r>
            <a:r>
              <a:rPr lang="en-DE" i="1"/>
              <a:t>what is implicated</a:t>
            </a:r>
          </a:p>
        </p:txBody>
      </p:sp>
      <p:pic>
        <p:nvPicPr>
          <p:cNvPr id="8194" name="Picture 2" descr="Truth, Newspaper, News, Printed, Text, Message, Page">
            <a:extLst>
              <a:ext uri="{FF2B5EF4-FFF2-40B4-BE49-F238E27FC236}">
                <a16:creationId xmlns:a16="http://schemas.microsoft.com/office/drawing/2014/main" id="{740918FA-E8C4-B740-835A-DA7130B36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450" y="1377719"/>
            <a:ext cx="2546904" cy="16871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lus, Sign, Green, Mark, Icon, Symbol, Positive">
            <a:extLst>
              <a:ext uri="{FF2B5EF4-FFF2-40B4-BE49-F238E27FC236}">
                <a16:creationId xmlns:a16="http://schemas.microsoft.com/office/drawing/2014/main" id="{7E03281A-5F53-9E4F-B34A-1BBD21D61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943" y="3211143"/>
            <a:ext cx="1505917" cy="14994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71E9A3-410F-4548-93E3-5CA71117F31B}"/>
              </a:ext>
            </a:extLst>
          </p:cNvPr>
          <p:cNvSpPr txBox="1"/>
          <p:nvPr/>
        </p:nvSpPr>
        <p:spPr bwMode="auto">
          <a:xfrm>
            <a:off x="204199" y="4468619"/>
            <a:ext cx="6470041" cy="338554"/>
          </a:xfrm>
          <a:prstGeom prst="rect">
            <a:avLst/>
          </a:prstGeom>
          <a:noFill/>
        </p:spPr>
        <p:txBody>
          <a:bodyPr wrap="none" rtlCol="0">
            <a:spAutoFit/>
          </a:bodyPr>
          <a:lstStyle/>
          <a:p>
            <a:r>
              <a:rPr lang="en-DE" sz="1600">
                <a:solidFill>
                  <a:srgbClr val="C00000"/>
                </a:solidFill>
                <a:latin typeface="Ink Free" panose="03080402000500000000" pitchFamily="66" charset="0"/>
              </a:rPr>
              <a:t>somit auch ein Modell für die Unterscheidung von Semantik &amp; Pragmatik!</a:t>
            </a:r>
          </a:p>
        </p:txBody>
      </p:sp>
    </p:spTree>
    <p:extLst>
      <p:ext uri="{BB962C8B-B14F-4D97-AF65-F5344CB8AC3E}">
        <p14:creationId xmlns:p14="http://schemas.microsoft.com/office/powerpoint/2010/main" val="3487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sp>
        <p:nvSpPr>
          <p:cNvPr id="3" name="Inhaltsplatzhalter 2"/>
          <p:cNvSpPr>
            <a:spLocks noGrp="1"/>
          </p:cNvSpPr>
          <p:nvPr>
            <p:ph idx="1"/>
          </p:nvPr>
        </p:nvSpPr>
        <p:spPr/>
        <p:txBody>
          <a:bodyPr/>
          <a:lstStyle/>
          <a:p>
            <a:r>
              <a:rPr lang="de-DE" sz="2400"/>
              <a:t>Kommunikation hat zwei Seiten, eine </a:t>
            </a:r>
            <a:r>
              <a:rPr lang="de-DE" sz="2400" b="1"/>
              <a:t>ostensive </a:t>
            </a:r>
            <a:r>
              <a:rPr lang="de-DE" sz="2400"/>
              <a:t>und eine </a:t>
            </a:r>
            <a:r>
              <a:rPr lang="de-DE" sz="2400" b="1"/>
              <a:t>inferentielle</a:t>
            </a:r>
            <a:endParaRPr lang="de-DE" sz="2400"/>
          </a:p>
          <a:p>
            <a:r>
              <a:rPr lang="de-DE" sz="2400"/>
              <a:t>Ostension: das Signal, dass die Sprecherin etwas mitzuteilen hat;</a:t>
            </a:r>
          </a:p>
          <a:p>
            <a:r>
              <a:rPr lang="de-DE" sz="2400"/>
              <a:t>Inferenz: logischer Prozess, mit dem der Hörer die Bedeutung ableitet.</a:t>
            </a:r>
          </a:p>
        </p:txBody>
      </p:sp>
    </p:spTree>
    <p:extLst>
      <p:ext uri="{BB962C8B-B14F-4D97-AF65-F5344CB8AC3E}">
        <p14:creationId xmlns:p14="http://schemas.microsoft.com/office/powerpoint/2010/main" val="299544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sp>
        <p:nvSpPr>
          <p:cNvPr id="3" name="Inhaltsplatzhalter 2"/>
          <p:cNvSpPr>
            <a:spLocks noGrp="1"/>
          </p:cNvSpPr>
          <p:nvPr>
            <p:ph idx="1"/>
          </p:nvPr>
        </p:nvSpPr>
        <p:spPr/>
        <p:txBody>
          <a:bodyPr/>
          <a:lstStyle/>
          <a:p>
            <a:r>
              <a:rPr lang="de-DE" sz="2400"/>
              <a:t>Relevanz: Je größer der kognitive Effekt eines Inputs, desto relevanter ist er</a:t>
            </a:r>
          </a:p>
          <a:p>
            <a:r>
              <a:rPr lang="de-DE" sz="2400"/>
              <a:t>Je größer der Verarbeitungsaufwand, desto geringer die Relevanz</a:t>
            </a:r>
          </a:p>
          <a:p>
            <a:endParaRPr lang="de-DE" sz="2400"/>
          </a:p>
          <a:p>
            <a:pPr marL="0" indent="0">
              <a:buNone/>
            </a:pPr>
            <a:r>
              <a:rPr lang="de-DE" sz="2400" b="1"/>
              <a:t>Kognitives Relevanzprinzip:</a:t>
            </a:r>
            <a:endParaRPr lang="de-DE" sz="2400"/>
          </a:p>
          <a:p>
            <a:r>
              <a:rPr lang="de-DE" sz="2400"/>
              <a:t>Menschliche Kognition ist tendenziell auf die Maximierung von Relevanz gerichtet.</a:t>
            </a:r>
          </a:p>
        </p:txBody>
      </p:sp>
    </p:spTree>
    <p:extLst>
      <p:ext uri="{BB962C8B-B14F-4D97-AF65-F5344CB8AC3E}">
        <p14:creationId xmlns:p14="http://schemas.microsoft.com/office/powerpoint/2010/main" val="41527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DF40-2293-E240-AE68-AA25C7F576E2}"/>
              </a:ext>
            </a:extLst>
          </p:cNvPr>
          <p:cNvSpPr>
            <a:spLocks noGrp="1"/>
          </p:cNvSpPr>
          <p:nvPr>
            <p:ph type="title"/>
          </p:nvPr>
        </p:nvSpPr>
        <p:spPr/>
        <p:txBody>
          <a:bodyPr/>
          <a:lstStyle/>
          <a:p>
            <a:r>
              <a:rPr lang="en-DE"/>
              <a:t>Relevanztheorie</a:t>
            </a:r>
          </a:p>
        </p:txBody>
      </p:sp>
      <p:sp>
        <p:nvSpPr>
          <p:cNvPr id="3" name="Content Placeholder 2">
            <a:extLst>
              <a:ext uri="{FF2B5EF4-FFF2-40B4-BE49-F238E27FC236}">
                <a16:creationId xmlns:a16="http://schemas.microsoft.com/office/drawing/2014/main" id="{36FE088C-6D39-8D4B-80DE-5C2B89175E9A}"/>
              </a:ext>
            </a:extLst>
          </p:cNvPr>
          <p:cNvSpPr>
            <a:spLocks noGrp="1"/>
          </p:cNvSpPr>
          <p:nvPr>
            <p:ph idx="1"/>
          </p:nvPr>
        </p:nvSpPr>
        <p:spPr/>
        <p:txBody>
          <a:bodyPr/>
          <a:lstStyle/>
          <a:p>
            <a:pPr marL="0" indent="0">
              <a:buNone/>
            </a:pPr>
            <a:r>
              <a:rPr lang="en-GB" sz="2800" b="1"/>
              <a:t>The relevance-theoretic comprehension procedure:</a:t>
            </a:r>
          </a:p>
          <a:p>
            <a:pPr marL="0" indent="0">
              <a:buNone/>
            </a:pPr>
            <a:r>
              <a:rPr lang="en-GB" sz="2800"/>
              <a:t>Follow a path of least effort in computing cognitive effects: test interpretive hypotheses in order of accessibility, and stop when your expectations of relevance are satisfied.</a:t>
            </a:r>
          </a:p>
          <a:p>
            <a:pPr marL="0" indent="0">
              <a:buNone/>
            </a:pPr>
            <a:r>
              <a:rPr lang="en-GB" sz="2800"/>
              <a:t>(Wilson &amp; Sperber 2002: 261)</a:t>
            </a:r>
            <a:endParaRPr lang="en-DE" sz="2800"/>
          </a:p>
        </p:txBody>
      </p:sp>
      <p:sp>
        <p:nvSpPr>
          <p:cNvPr id="4" name="Footer Placeholder 3">
            <a:extLst>
              <a:ext uri="{FF2B5EF4-FFF2-40B4-BE49-F238E27FC236}">
                <a16:creationId xmlns:a16="http://schemas.microsoft.com/office/drawing/2014/main" id="{2EE02012-E15F-B641-BC4B-69BB4D978392}"/>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4B6489DD-6A77-954A-A5ED-251A4D73CA1D}"/>
              </a:ext>
            </a:extLst>
          </p:cNvPr>
          <p:cNvSpPr>
            <a:spLocks noGrp="1"/>
          </p:cNvSpPr>
          <p:nvPr>
            <p:ph type="sldNum" sz="quarter" idx="12"/>
          </p:nvPr>
        </p:nvSpPr>
        <p:spPr/>
        <p:txBody>
          <a:bodyPr/>
          <a:lstStyle/>
          <a:p>
            <a:fld id="{6C6AE60A-B69C-4790-82F7-3882EDF23186}" type="slidenum">
              <a:rPr lang="de-DE" smtClean="0"/>
              <a:t>72</a:t>
            </a:fld>
            <a:endParaRPr lang="de-DE"/>
          </a:p>
        </p:txBody>
      </p:sp>
    </p:spTree>
    <p:extLst>
      <p:ext uri="{BB962C8B-B14F-4D97-AF65-F5344CB8AC3E}">
        <p14:creationId xmlns:p14="http://schemas.microsoft.com/office/powerpoint/2010/main" val="3627907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sp>
        <p:nvSpPr>
          <p:cNvPr id="3" name="Inhaltsplatzhalter 2"/>
          <p:cNvSpPr>
            <a:spLocks noGrp="1"/>
          </p:cNvSpPr>
          <p:nvPr>
            <p:ph idx="1"/>
          </p:nvPr>
        </p:nvSpPr>
        <p:spPr>
          <a:xfrm>
            <a:off x="521550" y="1134765"/>
            <a:ext cx="8100956" cy="3423465"/>
          </a:xfrm>
        </p:spPr>
        <p:txBody>
          <a:bodyPr/>
          <a:lstStyle/>
          <a:p>
            <a:r>
              <a:rPr lang="de-DE" sz="2400"/>
              <a:t>„ostensive Stimuli“: ziehen Aufmerksamkeit auf sich</a:t>
            </a:r>
          </a:p>
          <a:p>
            <a:r>
              <a:rPr lang="de-DE" sz="2400"/>
              <a:t>Scott-Phillips: </a:t>
            </a:r>
            <a:r>
              <a:rPr lang="de-DE" sz="2400" i="1"/>
              <a:t>signaller signalhood</a:t>
            </a:r>
          </a:p>
          <a:p>
            <a:pPr marL="0" indent="0">
              <a:buNone/>
            </a:pPr>
            <a:endParaRPr lang="de-DE" sz="2400" i="1"/>
          </a:p>
          <a:p>
            <a:pPr marL="0" indent="0">
              <a:buNone/>
            </a:pPr>
            <a:r>
              <a:rPr lang="de-DE" sz="2400" b="1"/>
              <a:t>Kommunikatives Relevanzprinzip:</a:t>
            </a:r>
          </a:p>
          <a:p>
            <a:r>
              <a:rPr lang="de-DE" sz="2400"/>
              <a:t>Jeder ostensive Stimulus bringt eine Annahme über seine eigene optimale Relevanz mit sich.</a:t>
            </a:r>
          </a:p>
        </p:txBody>
      </p:sp>
    </p:spTree>
    <p:extLst>
      <p:ext uri="{BB962C8B-B14F-4D97-AF65-F5344CB8AC3E}">
        <p14:creationId xmlns:p14="http://schemas.microsoft.com/office/powerpoint/2010/main" val="11732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Relevanztheorie</a:t>
            </a:r>
          </a:p>
        </p:txBody>
      </p:sp>
      <p:sp>
        <p:nvSpPr>
          <p:cNvPr id="3" name="Inhaltsplatzhalter 2"/>
          <p:cNvSpPr>
            <a:spLocks noGrp="1"/>
          </p:cNvSpPr>
          <p:nvPr>
            <p:ph idx="1"/>
          </p:nvPr>
        </p:nvSpPr>
        <p:spPr/>
        <p:txBody>
          <a:bodyPr>
            <a:normAutofit/>
          </a:bodyPr>
          <a:lstStyle/>
          <a:p>
            <a:r>
              <a:rPr lang="de-DE" sz="2103"/>
              <a:t>Grammatikalisierung als Nebenprodukt des Relevanzprinzips (vgl. z.B. Nicolle 2012, Oxford Handbook of Grammaticalization):</a:t>
            </a:r>
          </a:p>
          <a:p>
            <a:r>
              <a:rPr lang="de-DE" sz="2103"/>
              <a:t>„Privilegierte Interaktionale Implikationen“ (Ariel 2008) - Inferenzen, die die Minimal-Bedeutung mitkonstruieren, an die der Rezipient gebunden ist</a:t>
            </a:r>
          </a:p>
          <a:p>
            <a:r>
              <a:rPr lang="de-DE" sz="2103"/>
              <a:t>Diese Inferenzen können Bestandteil der </a:t>
            </a:r>
            <a:r>
              <a:rPr lang="de-DE" sz="2103" b="1"/>
              <a:t>Explikatur</a:t>
            </a:r>
            <a:r>
              <a:rPr lang="de-DE" sz="2103"/>
              <a:t>, d.h. des propositionalen Gehalts der Äußerung, werden.</a:t>
            </a:r>
          </a:p>
        </p:txBody>
      </p:sp>
    </p:spTree>
    <p:extLst>
      <p:ext uri="{BB962C8B-B14F-4D97-AF65-F5344CB8AC3E}">
        <p14:creationId xmlns:p14="http://schemas.microsoft.com/office/powerpoint/2010/main" val="246672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8063-A935-0B4F-9714-8B1F15CE0A52}"/>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6FF6868D-1F9C-CE45-9143-BBB16E325F70}"/>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B37B0739-5989-4A4E-8E24-31ACF316B844}"/>
              </a:ext>
            </a:extLst>
          </p:cNvPr>
          <p:cNvSpPr>
            <a:spLocks noGrp="1"/>
          </p:cNvSpPr>
          <p:nvPr>
            <p:ph type="sldNum" sz="quarter" idx="12"/>
          </p:nvPr>
        </p:nvSpPr>
        <p:spPr/>
        <p:txBody>
          <a:bodyPr/>
          <a:lstStyle/>
          <a:p>
            <a:pPr>
              <a:defRPr/>
            </a:pPr>
            <a:fld id="{9D195BCC-3514-4B1B-9C18-24F3D67EC549}" type="slidenum">
              <a:rPr lang="de-DE"/>
              <a:t>75</a:t>
            </a:fld>
            <a:endParaRPr lang="de-DE" dirty="0"/>
          </a:p>
        </p:txBody>
      </p:sp>
      <p:sp>
        <p:nvSpPr>
          <p:cNvPr id="5" name="Text Placeholder 4">
            <a:extLst>
              <a:ext uri="{FF2B5EF4-FFF2-40B4-BE49-F238E27FC236}">
                <a16:creationId xmlns:a16="http://schemas.microsoft.com/office/drawing/2014/main" id="{8A679308-C7B5-CE4C-A983-6DA6626BA86C}"/>
              </a:ext>
            </a:extLst>
          </p:cNvPr>
          <p:cNvSpPr>
            <a:spLocks noGrp="1"/>
          </p:cNvSpPr>
          <p:nvPr>
            <p:ph type="body" sz="quarter" idx="14"/>
          </p:nvPr>
        </p:nvSpPr>
        <p:spPr>
          <a:xfrm>
            <a:off x="521550" y="990749"/>
            <a:ext cx="8101012" cy="3311524"/>
          </a:xfrm>
        </p:spPr>
        <p:txBody>
          <a:bodyPr/>
          <a:lstStyle/>
          <a:p>
            <a:r>
              <a:rPr lang="en-DE"/>
              <a:t>Unter (konversationaller) </a:t>
            </a:r>
            <a:r>
              <a:rPr lang="en-DE" b="1"/>
              <a:t>Implikatur </a:t>
            </a:r>
            <a:r>
              <a:rPr lang="en-DE"/>
              <a:t>versteht man eine zusätzliche Bedeutung, die im Kontext erschlossen werden muss</a:t>
            </a:r>
          </a:p>
          <a:p>
            <a:r>
              <a:rPr lang="en-DE"/>
              <a:t>Man unterscheidet zwischen </a:t>
            </a:r>
            <a:r>
              <a:rPr lang="en-DE" b="1"/>
              <a:t>konventionellen </a:t>
            </a:r>
            <a:r>
              <a:rPr lang="en-DE"/>
              <a:t>und </a:t>
            </a:r>
            <a:r>
              <a:rPr lang="en-DE" b="1"/>
              <a:t>konversationellen </a:t>
            </a:r>
            <a:r>
              <a:rPr lang="en-DE"/>
              <a:t>Implikaturen</a:t>
            </a:r>
          </a:p>
          <a:p>
            <a:r>
              <a:rPr lang="en-DE"/>
              <a:t>Konversationelle Implikaturen können generalisiert (kontextgebunden) oder partikularisiert (weitgehend kontextabhängig) sein</a:t>
            </a:r>
          </a:p>
          <a:p>
            <a:r>
              <a:rPr lang="en-DE"/>
              <a:t>Konversationelle Implikaturen leiten sich aus </a:t>
            </a:r>
            <a:r>
              <a:rPr lang="en-DE" b="1"/>
              <a:t>Maximen </a:t>
            </a:r>
            <a:r>
              <a:rPr lang="en-DE"/>
              <a:t>ab</a:t>
            </a:r>
          </a:p>
          <a:p>
            <a:r>
              <a:rPr lang="en-DE"/>
              <a:t>Für die genaue Beschreibung der Maximen, nach denen wir kommunikativ handeln, gibt es unterschiedliche Vorschläge</a:t>
            </a:r>
          </a:p>
          <a:p>
            <a:pPr lvl="1"/>
            <a:r>
              <a:rPr lang="en-DE"/>
              <a:t>am einflussreichsten nach wie vor Gricesche Maximen</a:t>
            </a:r>
          </a:p>
          <a:p>
            <a:pPr lvl="1"/>
            <a:r>
              <a:rPr lang="en-DE"/>
              <a:t>darauf aufbauend u.a. Horns Q/M-Prinzipien und Levinsons Heuristiken  </a:t>
            </a:r>
          </a:p>
        </p:txBody>
      </p:sp>
    </p:spTree>
    <p:extLst>
      <p:ext uri="{BB962C8B-B14F-4D97-AF65-F5344CB8AC3E}">
        <p14:creationId xmlns:p14="http://schemas.microsoft.com/office/powerpoint/2010/main" val="749758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A947-BE39-204C-83EF-1EC615C0649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22123684-7ED0-C349-B9B9-DA8CC1636426}"/>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236DEBC8-8ABA-8542-B3BC-C70E5A4661AE}"/>
              </a:ext>
            </a:extLst>
          </p:cNvPr>
          <p:cNvSpPr>
            <a:spLocks noGrp="1"/>
          </p:cNvSpPr>
          <p:nvPr>
            <p:ph type="sldNum" sz="quarter" idx="12"/>
          </p:nvPr>
        </p:nvSpPr>
        <p:spPr/>
        <p:txBody>
          <a:bodyPr/>
          <a:lstStyle/>
          <a:p>
            <a:pPr>
              <a:defRPr/>
            </a:pPr>
            <a:fld id="{9D195BCC-3514-4B1B-9C18-24F3D67EC549}" type="slidenum">
              <a:rPr lang="de-DE"/>
              <a:t>76</a:t>
            </a:fld>
            <a:endParaRPr lang="de-DE" dirty="0"/>
          </a:p>
        </p:txBody>
      </p:sp>
      <p:sp>
        <p:nvSpPr>
          <p:cNvPr id="5" name="Text Placeholder 4">
            <a:extLst>
              <a:ext uri="{FF2B5EF4-FFF2-40B4-BE49-F238E27FC236}">
                <a16:creationId xmlns:a16="http://schemas.microsoft.com/office/drawing/2014/main" id="{D05E87BA-55F2-094D-9F89-EFF62F9869A2}"/>
              </a:ext>
            </a:extLst>
          </p:cNvPr>
          <p:cNvSpPr>
            <a:spLocks noGrp="1"/>
          </p:cNvSpPr>
          <p:nvPr>
            <p:ph type="body" sz="quarter" idx="14"/>
          </p:nvPr>
        </p:nvSpPr>
        <p:spPr>
          <a:xfrm>
            <a:off x="521550" y="1062757"/>
            <a:ext cx="8101012" cy="3794519"/>
          </a:xfrm>
        </p:spPr>
        <p:txBody>
          <a:bodyPr/>
          <a:lstStyle/>
          <a:p>
            <a:r>
              <a:rPr lang="en-GB" sz="1400">
                <a:effectLst/>
              </a:rPr>
              <a:t>Büring, Daniel &amp; Katharina Hartmann. 1998. Asymmetrische Koordination. </a:t>
            </a:r>
            <a:r>
              <a:rPr lang="en-GB" sz="1400" i="1">
                <a:effectLst/>
              </a:rPr>
              <a:t>Linguistische Berichte</a:t>
            </a:r>
            <a:r>
              <a:rPr lang="en-GB" sz="1400">
                <a:effectLst/>
              </a:rPr>
              <a:t> 174. 172–201.</a:t>
            </a:r>
          </a:p>
          <a:p>
            <a:r>
              <a:rPr lang="en-GB" sz="1400">
                <a:effectLst/>
              </a:rPr>
              <a:t>Cummins, Chris. 2019. </a:t>
            </a:r>
            <a:r>
              <a:rPr lang="en-GB" sz="1400" i="1">
                <a:effectLst/>
              </a:rPr>
              <a:t>Pragmatics</a:t>
            </a:r>
            <a:r>
              <a:rPr lang="en-GB" sz="1400">
                <a:effectLst/>
              </a:rPr>
              <a:t>. Edinburgh: Edinburgh University Press.</a:t>
            </a:r>
          </a:p>
          <a:p>
            <a:r>
              <a:rPr lang="en-GB" sz="1400">
                <a:effectLst/>
              </a:rPr>
              <a:t>Finkbeiner, Rita. 2015. </a:t>
            </a:r>
            <a:r>
              <a:rPr lang="en-GB" sz="1400" i="1">
                <a:effectLst/>
              </a:rPr>
              <a:t>Einführung in die Pragmatik</a:t>
            </a:r>
            <a:r>
              <a:rPr lang="en-GB" sz="1400">
                <a:effectLst/>
              </a:rPr>
              <a:t>. Darmstadt: WBG.</a:t>
            </a:r>
          </a:p>
          <a:p>
            <a:r>
              <a:rPr lang="en-GB" sz="1400">
                <a:effectLst/>
              </a:rPr>
              <a:t>Grice, H. P. 1975. Logic and conversation. In Peter Cole &amp; Jerry L. Morgan (eds.), </a:t>
            </a:r>
            <a:r>
              <a:rPr lang="en-GB" sz="1400" i="1">
                <a:effectLst/>
              </a:rPr>
              <a:t>Syntax and semantics, vol. III</a:t>
            </a:r>
            <a:r>
              <a:rPr lang="en-GB" sz="1400">
                <a:effectLst/>
              </a:rPr>
              <a:t>, 183–198. New York: Academic Press.</a:t>
            </a:r>
          </a:p>
          <a:p>
            <a:r>
              <a:rPr lang="en-GB" sz="1400">
                <a:effectLst/>
              </a:rPr>
              <a:t>Liedtke, Frank. 2016. </a:t>
            </a:r>
            <a:r>
              <a:rPr lang="en-GB" sz="1400" i="1">
                <a:effectLst/>
              </a:rPr>
              <a:t>Moderne Pragmatik: Grundbegriffe und Methoden</a:t>
            </a:r>
            <a:r>
              <a:rPr lang="en-GB" sz="1400">
                <a:effectLst/>
              </a:rPr>
              <a:t>. (Narr Studienbücher). Tübingen: Narr Francke Attempto.</a:t>
            </a:r>
          </a:p>
          <a:p>
            <a:r>
              <a:rPr lang="en-GB" sz="1400"/>
              <a:t>Meibauer, Jörg. 2001. </a:t>
            </a:r>
            <a:r>
              <a:rPr lang="en-GB" sz="1400" i="1"/>
              <a:t>Pragmatik: Eine Einführung</a:t>
            </a:r>
            <a:r>
              <a:rPr lang="en-GB" sz="1400"/>
              <a:t>. 2nd ed. Tübingen: Stauffenburg.</a:t>
            </a:r>
          </a:p>
          <a:p>
            <a:r>
              <a:rPr lang="en-GB" sz="1400">
                <a:effectLst/>
              </a:rPr>
              <a:t>Scott-Phillips, Thomas C., Simon Kirby &amp; Graham R.S. Ritchie. 2009. Signalling Signalhood and the Emergence of Communication. </a:t>
            </a:r>
            <a:r>
              <a:rPr lang="en-GB" sz="1400" i="1">
                <a:effectLst/>
              </a:rPr>
              <a:t>Cognition</a:t>
            </a:r>
            <a:r>
              <a:rPr lang="en-GB" sz="1400">
                <a:effectLst/>
              </a:rPr>
              <a:t> 113. 226–233.</a:t>
            </a:r>
          </a:p>
          <a:p>
            <a:r>
              <a:rPr lang="en-GB" sz="1400">
                <a:effectLst/>
              </a:rPr>
              <a:t>Wilson, Deirdre &amp; Dan Sperber. 2002. Relevance Theory. In Ad Neeleman &amp; Reiko Vermeulen (eds.), </a:t>
            </a:r>
            <a:r>
              <a:rPr lang="en-GB" sz="1400" i="1">
                <a:effectLst/>
              </a:rPr>
              <a:t>UCLWPL 14</a:t>
            </a:r>
            <a:r>
              <a:rPr lang="en-GB" sz="1400">
                <a:effectLst/>
              </a:rPr>
              <a:t>, 249–287.</a:t>
            </a:r>
          </a:p>
          <a:p>
            <a:endParaRPr lang="en-GB" sz="1400"/>
          </a:p>
          <a:p>
            <a:endParaRPr lang="en-DE" sz="1400"/>
          </a:p>
        </p:txBody>
      </p:sp>
    </p:spTree>
    <p:extLst>
      <p:ext uri="{BB962C8B-B14F-4D97-AF65-F5344CB8AC3E}">
        <p14:creationId xmlns:p14="http://schemas.microsoft.com/office/powerpoint/2010/main" val="104152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D122A-F25C-754D-93A8-E3DD4B2A17C9}"/>
              </a:ext>
            </a:extLst>
          </p:cNvPr>
          <p:cNvSpPr>
            <a:spLocks noGrp="1"/>
          </p:cNvSpPr>
          <p:nvPr>
            <p:ph type="title"/>
          </p:nvPr>
        </p:nvSpPr>
        <p:spPr/>
        <p:txBody>
          <a:bodyPr/>
          <a:lstStyle/>
          <a:p>
            <a:r>
              <a:rPr lang="en-DE"/>
              <a:t>Koooprationsprinzip&amp;Konversationsmaximen</a:t>
            </a:r>
          </a:p>
        </p:txBody>
      </p:sp>
      <p:sp>
        <p:nvSpPr>
          <p:cNvPr id="3" name="Footer Placeholder 2">
            <a:extLst>
              <a:ext uri="{FF2B5EF4-FFF2-40B4-BE49-F238E27FC236}">
                <a16:creationId xmlns:a16="http://schemas.microsoft.com/office/drawing/2014/main" id="{6FF8236F-972B-3A4E-8E0A-84A3811F0CE7}"/>
              </a:ext>
            </a:extLst>
          </p:cNvPr>
          <p:cNvSpPr>
            <a:spLocks noGrp="1"/>
          </p:cNvSpPr>
          <p:nvPr>
            <p:ph type="ftr" sz="quarter" idx="11"/>
          </p:nvPr>
        </p:nvSpPr>
        <p:spPr/>
        <p:txBody>
          <a:bodyPr/>
          <a:lstStyle/>
          <a:p>
            <a:pPr>
              <a:defRPr/>
            </a:pPr>
            <a:endParaRPr lang="de-DE" dirty="0"/>
          </a:p>
        </p:txBody>
      </p:sp>
      <p:sp>
        <p:nvSpPr>
          <p:cNvPr id="4" name="Slide Number Placeholder 3">
            <a:extLst>
              <a:ext uri="{FF2B5EF4-FFF2-40B4-BE49-F238E27FC236}">
                <a16:creationId xmlns:a16="http://schemas.microsoft.com/office/drawing/2014/main" id="{A7F5292F-2C77-9C40-9E2F-76B175A0332A}"/>
              </a:ext>
            </a:extLst>
          </p:cNvPr>
          <p:cNvSpPr>
            <a:spLocks noGrp="1"/>
          </p:cNvSpPr>
          <p:nvPr>
            <p:ph type="sldNum" sz="quarter" idx="12"/>
          </p:nvPr>
        </p:nvSpPr>
        <p:spPr/>
        <p:txBody>
          <a:bodyPr/>
          <a:lstStyle/>
          <a:p>
            <a:pPr>
              <a:defRPr/>
            </a:pPr>
            <a:fld id="{9D195BCC-3514-4B1B-9C18-24F3D67EC549}" type="slidenum">
              <a:rPr lang="de-DE"/>
              <a:t>8</a:t>
            </a:fld>
            <a:endParaRPr lang="de-DE" dirty="0"/>
          </a:p>
        </p:txBody>
      </p:sp>
      <p:sp>
        <p:nvSpPr>
          <p:cNvPr id="5" name="Text Placeholder 4">
            <a:extLst>
              <a:ext uri="{FF2B5EF4-FFF2-40B4-BE49-F238E27FC236}">
                <a16:creationId xmlns:a16="http://schemas.microsoft.com/office/drawing/2014/main" id="{B9D0E03D-885C-DE4A-952D-DCA3407EDA5D}"/>
              </a:ext>
            </a:extLst>
          </p:cNvPr>
          <p:cNvSpPr>
            <a:spLocks noGrp="1"/>
          </p:cNvSpPr>
          <p:nvPr>
            <p:ph type="body" sz="quarter" idx="14"/>
          </p:nvPr>
        </p:nvSpPr>
        <p:spPr/>
        <p:txBody>
          <a:bodyPr/>
          <a:lstStyle/>
          <a:p>
            <a:r>
              <a:rPr lang="en-DE"/>
              <a:t>Wie können wir in systematischer Weise beschreiben, wie konversationelle Implikaturen zustandekommen?</a:t>
            </a:r>
          </a:p>
          <a:p>
            <a:endParaRPr lang="en-DE"/>
          </a:p>
          <a:p>
            <a:r>
              <a:rPr lang="en-DE"/>
              <a:t>Grice: Grundlagen der rationalen Kommunikation sind das </a:t>
            </a:r>
            <a:r>
              <a:rPr lang="en-DE" b="1"/>
              <a:t>Kooperationsprinzip </a:t>
            </a:r>
            <a:r>
              <a:rPr lang="en-DE"/>
              <a:t>und die sich daraus ergebenden </a:t>
            </a:r>
            <a:r>
              <a:rPr lang="en-DE" b="1"/>
              <a:t>Konversationsmaximen. </a:t>
            </a:r>
            <a:r>
              <a:rPr lang="en-DE"/>
              <a:t>(Meibauer 2001: 24)</a:t>
            </a:r>
          </a:p>
        </p:txBody>
      </p:sp>
      <p:sp>
        <p:nvSpPr>
          <p:cNvPr id="6" name="Text Placeholder 5">
            <a:extLst>
              <a:ext uri="{FF2B5EF4-FFF2-40B4-BE49-F238E27FC236}">
                <a16:creationId xmlns:a16="http://schemas.microsoft.com/office/drawing/2014/main" id="{F71ABD3E-0445-AE4D-9185-F1D32DBC9A7D}"/>
              </a:ext>
            </a:extLst>
          </p:cNvPr>
          <p:cNvSpPr>
            <a:spLocks noGrp="1"/>
          </p:cNvSpPr>
          <p:nvPr>
            <p:ph type="body" sz="quarter" idx="15"/>
          </p:nvPr>
        </p:nvSpPr>
        <p:spPr/>
        <p:txBody>
          <a:bodyPr/>
          <a:lstStyle/>
          <a:p>
            <a:r>
              <a:rPr lang="en-DE"/>
              <a:t>Ausgangsfrage</a:t>
            </a:r>
          </a:p>
        </p:txBody>
      </p:sp>
    </p:spTree>
    <p:extLst>
      <p:ext uri="{BB962C8B-B14F-4D97-AF65-F5344CB8AC3E}">
        <p14:creationId xmlns:p14="http://schemas.microsoft.com/office/powerpoint/2010/main" val="536607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Kooperationsprinzip (KP)</a:t>
            </a:r>
          </a:p>
        </p:txBody>
      </p:sp>
      <p:sp>
        <p:nvSpPr>
          <p:cNvPr id="3" name="Fußzeilenplatzhalter 2"/>
          <p:cNvSpPr>
            <a:spLocks noGrp="1"/>
          </p:cNvSpPr>
          <p:nvPr>
            <p:ph type="ftr" sz="quarter" idx="11"/>
          </p:nvPr>
        </p:nvSpPr>
        <p:spPr/>
        <p:txBody>
          <a:bodyPr/>
          <a:lstStyle/>
          <a:p>
            <a:pPr>
              <a:defRPr/>
            </a:pPr>
            <a:r>
              <a:rPr lang="de-DE" dirty="0"/>
              <a:t>(Grice 1975)</a:t>
            </a:r>
          </a:p>
        </p:txBody>
      </p:sp>
      <p:sp>
        <p:nvSpPr>
          <p:cNvPr id="4" name="Foliennummernplatzhalter 3"/>
          <p:cNvSpPr>
            <a:spLocks noGrp="1"/>
          </p:cNvSpPr>
          <p:nvPr>
            <p:ph type="sldNum" sz="quarter" idx="12"/>
          </p:nvPr>
        </p:nvSpPr>
        <p:spPr/>
        <p:txBody>
          <a:bodyPr/>
          <a:lstStyle/>
          <a:p>
            <a:pPr>
              <a:defRPr/>
            </a:pPr>
            <a:fld id="{9D195BCC-3514-4B1B-9C18-24F3D67EC549}" type="slidenum">
              <a:rPr lang="de-DE" smtClean="0"/>
              <a:t>9</a:t>
            </a:fld>
            <a:endParaRPr lang="de-DE" dirty="0"/>
          </a:p>
        </p:txBody>
      </p:sp>
      <p:sp>
        <p:nvSpPr>
          <p:cNvPr id="5" name="Textplatzhalter 4"/>
          <p:cNvSpPr>
            <a:spLocks noGrp="1"/>
          </p:cNvSpPr>
          <p:nvPr>
            <p:ph type="body" sz="quarter" idx="14"/>
          </p:nvPr>
        </p:nvSpPr>
        <p:spPr/>
        <p:txBody>
          <a:bodyPr/>
          <a:lstStyle/>
          <a:p>
            <a:pPr marL="457200" indent="-457200">
              <a:buFont typeface="+mj-lt"/>
              <a:buAutoNum type="arabicPeriod"/>
            </a:pPr>
            <a:r>
              <a:rPr lang="de-DE" dirty="0"/>
              <a:t>gemeinsames, unmittelbares </a:t>
            </a:r>
            <a:r>
              <a:rPr lang="de-DE" dirty="0">
                <a:solidFill>
                  <a:schemeClr val="tx2"/>
                </a:solidFill>
              </a:rPr>
              <a:t>Ziel</a:t>
            </a:r>
            <a:r>
              <a:rPr lang="de-DE" dirty="0"/>
              <a:t> (oder mehrere) oder </a:t>
            </a:r>
            <a:r>
              <a:rPr lang="de-DE" dirty="0">
                <a:solidFill>
                  <a:schemeClr val="tx2"/>
                </a:solidFill>
              </a:rPr>
              <a:t>wechselseitig akzeptierte Richtung</a:t>
            </a:r>
          </a:p>
          <a:p>
            <a:pPr marL="457200" indent="-457200">
              <a:buFont typeface="+mj-lt"/>
              <a:buAutoNum type="arabicPeriod"/>
            </a:pPr>
            <a:r>
              <a:rPr lang="de-DE" dirty="0"/>
              <a:t>zusammenhängende </a:t>
            </a:r>
            <a:r>
              <a:rPr lang="de-DE" dirty="0">
                <a:solidFill>
                  <a:schemeClr val="tx2"/>
                </a:solidFill>
              </a:rPr>
              <a:t>Beiträge</a:t>
            </a:r>
            <a:r>
              <a:rPr lang="de-DE" dirty="0"/>
              <a:t>, die sich wechselseitig </a:t>
            </a:r>
            <a:r>
              <a:rPr lang="de-DE" dirty="0">
                <a:solidFill>
                  <a:schemeClr val="tx2"/>
                </a:solidFill>
              </a:rPr>
              <a:t>auf einander beziehen</a:t>
            </a:r>
          </a:p>
          <a:p>
            <a:pPr marL="457200" indent="-457200">
              <a:buFont typeface="+mj-lt"/>
              <a:buAutoNum type="arabicPeriod"/>
            </a:pPr>
            <a:r>
              <a:rPr lang="de-DE" dirty="0"/>
              <a:t>(stillschweigendes) </a:t>
            </a:r>
            <a:r>
              <a:rPr lang="de-DE" dirty="0">
                <a:solidFill>
                  <a:schemeClr val="tx2"/>
                </a:solidFill>
              </a:rPr>
              <a:t>Einvernehmen</a:t>
            </a:r>
            <a:r>
              <a:rPr lang="de-DE" dirty="0"/>
              <a:t>, die Interaktion in angemessenem Stil fortzusetzen, bis beide Seiten damit einverstanden sind, sie zu beenden</a:t>
            </a:r>
          </a:p>
        </p:txBody>
      </p:sp>
      <p:sp>
        <p:nvSpPr>
          <p:cNvPr id="6" name="Textplatzhalter 5"/>
          <p:cNvSpPr>
            <a:spLocks noGrp="1"/>
          </p:cNvSpPr>
          <p:nvPr>
            <p:ph type="body" sz="quarter" idx="15"/>
          </p:nvPr>
        </p:nvSpPr>
        <p:spPr/>
        <p:txBody>
          <a:bodyPr/>
          <a:lstStyle/>
          <a:p>
            <a:r>
              <a:rPr lang="de-DE" dirty="0"/>
              <a:t>Merkmale von Gesprächen</a:t>
            </a:r>
          </a:p>
        </p:txBody>
      </p:sp>
      <p:sp>
        <p:nvSpPr>
          <p:cNvPr id="7" name="Welle 6"/>
          <p:cNvSpPr/>
          <p:nvPr/>
        </p:nvSpPr>
        <p:spPr bwMode="auto">
          <a:xfrm>
            <a:off x="2555776" y="3871069"/>
            <a:ext cx="3744416" cy="864096"/>
          </a:xfrm>
          <a:prstGeom prst="wav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kooperative Interaktion</a:t>
            </a:r>
          </a:p>
        </p:txBody>
      </p:sp>
    </p:spTree>
    <p:custDataLst>
      <p:tags r:id="rId1"/>
    </p:custDataLst>
    <p:extLst>
      <p:ext uri="{BB962C8B-B14F-4D97-AF65-F5344CB8AC3E}">
        <p14:creationId xmlns:p14="http://schemas.microsoft.com/office/powerpoint/2010/main" val="827115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2097844-e:\lehre\2020 sose pragmatik\präsentationen\pragmatik_09_konversationsmaximen_und_implikaturen.pptx"/>
  <p:tag name="ARTICULATE_PRESENTER_VERSION" val="8"/>
  <p:tag name="ARTICULATE_SLIDE_COUNT" val="3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5234</TotalTime>
  <Words>4407</Words>
  <Application>Microsoft Macintosh PowerPoint</Application>
  <PresentationFormat>Custom</PresentationFormat>
  <Paragraphs>694</Paragraphs>
  <Slides>76</Slides>
  <Notes>21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76</vt:i4>
      </vt:variant>
    </vt:vector>
  </HeadingPairs>
  <TitlesOfParts>
    <vt:vector size="84" baseType="lpstr">
      <vt:lpstr>Arial</vt:lpstr>
      <vt:lpstr>Corbel</vt:lpstr>
      <vt:lpstr>Ink Free</vt:lpstr>
      <vt:lpstr>Webdings</vt:lpstr>
      <vt:lpstr>Wingdings</vt:lpstr>
      <vt:lpstr>Wingdings 2</vt:lpstr>
      <vt:lpstr>HHU_PPT_Vorlage</vt:lpstr>
      <vt:lpstr>1_HHU_PPT_Vorlage</vt:lpstr>
      <vt:lpstr>Implikatur</vt:lpstr>
      <vt:lpstr>Überblick</vt:lpstr>
      <vt:lpstr>Beispiele</vt:lpstr>
      <vt:lpstr>Beispiele</vt:lpstr>
      <vt:lpstr>Beispiele</vt:lpstr>
      <vt:lpstr>Konversationsmaximen und Implikaturen</vt:lpstr>
      <vt:lpstr>Konversationsmaximen und Implikaturen</vt:lpstr>
      <vt:lpstr>Koooprationsprinzip&amp;Konversationsmaximen</vt:lpstr>
      <vt:lpstr>Kooperationsprinzip (KP)</vt:lpstr>
      <vt:lpstr>Kooperationsprinzip (KP)</vt:lpstr>
      <vt:lpstr>Kooperationsprinzip (KP)</vt:lpstr>
      <vt:lpstr>Gricesche Maximen</vt:lpstr>
      <vt:lpstr>Gricesche Maximen</vt:lpstr>
      <vt:lpstr>Gricesche Maximen</vt:lpstr>
      <vt:lpstr>Gricesche Maximen</vt:lpstr>
      <vt:lpstr>Gricesche Maximen</vt:lpstr>
      <vt:lpstr>PowerPoint Presentation</vt:lpstr>
      <vt:lpstr>Gricesche Maximen</vt:lpstr>
      <vt:lpstr>Gricesche Maximen</vt:lpstr>
      <vt:lpstr>Gricesche Maximen</vt:lpstr>
      <vt:lpstr>Gricesche Maximen</vt:lpstr>
      <vt:lpstr>Gricesche Maximen</vt:lpstr>
      <vt:lpstr>Gricesche Maximen</vt:lpstr>
      <vt:lpstr>Gricesche Maximen</vt:lpstr>
      <vt:lpstr>Gricesche Maximen</vt:lpstr>
      <vt:lpstr>Gricesche Maximen</vt:lpstr>
      <vt:lpstr>Gricesche Maximen</vt:lpstr>
      <vt:lpstr>Gricesche Maximen</vt:lpstr>
      <vt:lpstr>Konversationelle Implikatur</vt:lpstr>
      <vt:lpstr>Implikaturen</vt:lpstr>
      <vt:lpstr>Implikaturen</vt:lpstr>
      <vt:lpstr>Konversationelle Implikatur</vt:lpstr>
      <vt:lpstr>Konversationelle Implikatur</vt:lpstr>
      <vt:lpstr>Konversationelle Implikatur</vt:lpstr>
      <vt:lpstr>Gricesche Maximen</vt:lpstr>
      <vt:lpstr>Eigenschaften von Implikaturen</vt:lpstr>
      <vt:lpstr>Implikaturen</vt:lpstr>
      <vt:lpstr>Implikaturen</vt:lpstr>
      <vt:lpstr>Implikaturen</vt:lpstr>
      <vt:lpstr>Implikaturen</vt:lpstr>
      <vt:lpstr>Implikaturen</vt:lpstr>
      <vt:lpstr>Skalare Implikaturen</vt:lpstr>
      <vt:lpstr>Skalare Implikaturen</vt:lpstr>
      <vt:lpstr>"Horn scales"</vt:lpstr>
      <vt:lpstr>Implikaturen</vt:lpstr>
      <vt:lpstr>Implikaturen</vt:lpstr>
      <vt:lpstr>Implikaturen</vt:lpstr>
      <vt:lpstr>Implikaturen</vt:lpstr>
      <vt:lpstr>Implikaturen</vt:lpstr>
      <vt:lpstr>Implikaturen</vt:lpstr>
      <vt:lpstr>Implikaturen</vt:lpstr>
      <vt:lpstr>Implikaturen</vt:lpstr>
      <vt:lpstr>Implikaturentypen</vt:lpstr>
      <vt:lpstr>Implikaturtypen</vt:lpstr>
      <vt:lpstr>Konversationelle vs. konventionelle Implikaturen</vt:lpstr>
      <vt:lpstr>Implikaturtypen</vt:lpstr>
      <vt:lpstr>Konversationelle Implikaturen</vt:lpstr>
      <vt:lpstr>Konventionelle Implikaturen</vt:lpstr>
      <vt:lpstr>Konventionelle Implikaturen</vt:lpstr>
      <vt:lpstr>Semantik und Pragmatik</vt:lpstr>
      <vt:lpstr>Levinson (2000): Presumptive Menaings</vt:lpstr>
      <vt:lpstr>Levinson (2000): Presumptive Menaings</vt:lpstr>
      <vt:lpstr>Levinson (2000): Presumptive Menaings</vt:lpstr>
      <vt:lpstr>Levinson (2000): Presumptive Menaings</vt:lpstr>
      <vt:lpstr>Levinson (2000): Presumptive Menaings</vt:lpstr>
      <vt:lpstr>Levinson (2000): Presumptive Menaings</vt:lpstr>
      <vt:lpstr>Levinson (2000): Presumptive Menaings</vt:lpstr>
      <vt:lpstr>Relevanztheorie</vt:lpstr>
      <vt:lpstr>Relevanztheorie</vt:lpstr>
      <vt:lpstr>Relevanztheorie</vt:lpstr>
      <vt:lpstr>Relevanztheorie</vt:lpstr>
      <vt:lpstr>Relevanztheorie</vt:lpstr>
      <vt:lpstr>Relevanztheorie</vt:lpstr>
      <vt:lpstr>Relevanztheorie</vt:lpstr>
      <vt:lpstr>Fazit</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1624</cp:revision>
  <dcterms:created xsi:type="dcterms:W3CDTF">2019-10-24T08:42:22Z</dcterms:created>
  <dcterms:modified xsi:type="dcterms:W3CDTF">2021-12-09T13:52:32Z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53CEA5F5-AAC4-4B7E-80C0-429B5A04A0C1</vt:lpwstr>
  </property>
  <property fmtid="{D5CDD505-2E9C-101B-9397-08002B2CF9AE}" pid="6" name="ArticulateProjectFull">
    <vt:lpwstr>E:\Lehre\2020 SoSe Pragmatik\Präsentationen\Pragmatik_09_Konversationsmaximen_und_Implikaturen.ppta</vt:lpwstr>
  </property>
</Properties>
</file>